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55" r:id="rId3"/>
  </p:sldMasterIdLst>
  <p:notesMasterIdLst>
    <p:notesMasterId r:id="rId5"/>
  </p:notesMasterIdLst>
  <p:handoutMasterIdLst>
    <p:handoutMasterId r:id="rId36"/>
  </p:handoutMasterIdLst>
  <p:sldIdLst>
    <p:sldId id="14999168" r:id="rId4"/>
    <p:sldId id="14998744" r:id="rId6"/>
    <p:sldId id="3431" r:id="rId7"/>
    <p:sldId id="2193" r:id="rId8"/>
    <p:sldId id="3563" r:id="rId9"/>
    <p:sldId id="3544" r:id="rId10"/>
    <p:sldId id="14998587" r:id="rId11"/>
    <p:sldId id="3522" r:id="rId12"/>
    <p:sldId id="14998589" r:id="rId13"/>
    <p:sldId id="3523" r:id="rId14"/>
    <p:sldId id="3524" r:id="rId15"/>
    <p:sldId id="3525" r:id="rId16"/>
    <p:sldId id="3526" r:id="rId17"/>
    <p:sldId id="3531" r:id="rId18"/>
    <p:sldId id="3572" r:id="rId19"/>
    <p:sldId id="14998593" r:id="rId20"/>
    <p:sldId id="14999169" r:id="rId21"/>
    <p:sldId id="3568" r:id="rId22"/>
    <p:sldId id="3570" r:id="rId23"/>
    <p:sldId id="14998594" r:id="rId24"/>
    <p:sldId id="14999170" r:id="rId25"/>
    <p:sldId id="14999171" r:id="rId26"/>
    <p:sldId id="14999172" r:id="rId27"/>
    <p:sldId id="3541" r:id="rId28"/>
    <p:sldId id="3540" r:id="rId29"/>
    <p:sldId id="3555" r:id="rId30"/>
    <p:sldId id="14998595" r:id="rId31"/>
    <p:sldId id="3554" r:id="rId32"/>
    <p:sldId id="3558" r:id="rId33"/>
    <p:sldId id="3530" r:id="rId34"/>
    <p:sldId id="3575" r:id="rId35"/>
  </p:sldIdLst>
  <p:sldSz cx="12192000" cy="6858000"/>
  <p:notesSz cx="7099300" cy="10234295"/>
  <p:custDataLst>
    <p:tags r:id="rId41"/>
  </p:custDataLst>
  <p:defaultTextStyle>
    <a:defPPr>
      <a:defRPr lang="ja-JP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楷体_GB2312" panose="0201060903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 T" initials="YT" lastIdx="1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6F6F6"/>
    <a:srgbClr val="20894D"/>
    <a:srgbClr val="F3F3F3"/>
    <a:srgbClr val="ECECEC"/>
    <a:srgbClr val="EEF0EF"/>
    <a:srgbClr val="132C33"/>
    <a:srgbClr val="00EC5E"/>
    <a:srgbClr val="00684D"/>
    <a:srgbClr val="0091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8" autoAdjust="0"/>
    <p:restoredTop sz="95193" autoAdjust="0"/>
  </p:normalViewPr>
  <p:slideViewPr>
    <p:cSldViewPr snapToGrid="0" snapToObjects="1" showGuides="1">
      <p:cViewPr varScale="1">
        <p:scale>
          <a:sx n="71" d="100"/>
          <a:sy n="71" d="100"/>
        </p:scale>
        <p:origin x="54" y="948"/>
      </p:cViewPr>
      <p:guideLst>
        <p:guide orient="horz" pos="2198"/>
        <p:guide pos="3840"/>
      </p:guideLst>
    </p:cSldViewPr>
  </p:slideViewPr>
  <p:outlineViewPr>
    <p:cViewPr>
      <p:scale>
        <a:sx n="33" d="100"/>
        <a:sy n="33" d="100"/>
      </p:scale>
      <p:origin x="0" y="2802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31248"/>
    </p:cViewPr>
  </p:sorterViewPr>
  <p:notesViewPr>
    <p:cSldViewPr snapToGrid="0" snapToObjects="1">
      <p:cViewPr varScale="1">
        <p:scale>
          <a:sx n="48" d="100"/>
          <a:sy n="48" d="100"/>
        </p:scale>
        <p:origin x="-3024" y="-102"/>
      </p:cViewPr>
      <p:guideLst>
        <p:guide orient="horz" pos="3280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26.xml"/><Relationship Id="rId40" Type="http://schemas.openxmlformats.org/officeDocument/2006/relationships/commentAuthors" Target="commentAuthors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spcBef>
                <a:spcPct val="50000"/>
              </a:spcBef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7" cy="512304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spcBef>
                <a:spcPct val="50000"/>
              </a:spcBef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1pPr>
          </a:lstStyle>
          <a:p>
            <a:pPr>
              <a:defRPr/>
            </a:pPr>
            <a:fld id="{7622DE25-7E06-413F-B3ED-1C8E73C2E10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spcBef>
                <a:spcPct val="50000"/>
              </a:spcBef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0506" y="9720673"/>
            <a:ext cx="3077137" cy="51230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spcBef>
                <a:spcPct val="50000"/>
              </a:spcBef>
              <a:buFont typeface="Arial" panose="020B0604020202020204" pitchFamily="34" charset="0"/>
              <a:buNone/>
              <a:defRPr sz="1200"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1pPr>
          </a:lstStyle>
          <a:p>
            <a:pPr>
              <a:defRPr/>
            </a:pPr>
            <a:fld id="{346F1A86-ECC0-4508-B1D3-7FF7B139490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137" cy="512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645" tIns="47323" rIns="94645" bIns="47323" numCol="1" anchor="t" anchorCtr="0" compatLnSpc="1"/>
          <a:lstStyle>
            <a:lvl1pPr defTabSz="945515">
              <a:buFont typeface="Arial" panose="020B0604020202020204" pitchFamily="34" charset="0"/>
              <a:buNone/>
              <a:defRPr sz="1200" b="0">
                <a:latin typeface="Arial" panose="020B0604020202020204" pitchFamily="34" charset="0"/>
                <a:ea typeface="MS PGothic" panose="020B0600070205080204" pitchFamily="34" charset="-128"/>
                <a:cs typeface="楷体_GB2312" panose="0201060903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6" y="0"/>
            <a:ext cx="3077137" cy="512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645" tIns="47323" rIns="94645" bIns="47323" numCol="1" anchor="t" anchorCtr="0" compatLnSpc="1"/>
          <a:lstStyle>
            <a:lvl1pPr algn="r" defTabSz="945515">
              <a:buFont typeface="Arial" panose="020B0604020202020204" pitchFamily="34" charset="0"/>
              <a:buNone/>
              <a:defRPr sz="1200" b="0">
                <a:latin typeface="Arial" panose="020B0604020202020204" pitchFamily="34" charset="0"/>
                <a:ea typeface="MS PGothic" panose="020B0600070205080204" pitchFamily="34" charset="-128"/>
                <a:cs typeface="楷体_GB2312" panose="0201060903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42875" y="768350"/>
            <a:ext cx="6816725" cy="3835400"/>
          </a:xfrm>
          <a:prstGeom prst="rect">
            <a:avLst/>
          </a:prstGeom>
          <a:noFill/>
          <a:ln w="9525">
            <a:noFill/>
            <a:miter lim="800000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599" y="4861155"/>
            <a:ext cx="5680103" cy="4605821"/>
          </a:xfrm>
          <a:prstGeom prst="rect">
            <a:avLst/>
          </a:prstGeom>
          <a:noFill/>
          <a:ln w="9525" cmpd="sng">
            <a:noFill/>
            <a:miter lim="800000"/>
          </a:ln>
        </p:spPr>
        <p:txBody>
          <a:bodyPr vert="horz" wrap="square" lIns="94645" tIns="47323" rIns="94645" bIns="47323" numCol="1" anchor="ctr" anchorCtr="0" compatLnSpc="1"/>
          <a:lstStyle/>
          <a:p>
            <a:pPr lvl="0"/>
            <a:r>
              <a:rPr lang="ja-JP" altLang="en-US" noProof="0"/>
              <a:t>マスタ テキストの書式設定</a:t>
            </a:r>
            <a:endParaRPr lang="ja-JP" altLang="en-US" noProof="0"/>
          </a:p>
          <a:p>
            <a:pPr lvl="1"/>
            <a:r>
              <a:rPr lang="ja-JP" altLang="en-US" noProof="0"/>
              <a:t>第 </a:t>
            </a:r>
            <a:r>
              <a:rPr lang="en-US" noProof="0"/>
              <a:t>2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2"/>
            <a:r>
              <a:rPr lang="ja-JP" altLang="en-US" noProof="0"/>
              <a:t>第 </a:t>
            </a:r>
            <a:r>
              <a:rPr lang="en-US" noProof="0"/>
              <a:t>3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3"/>
            <a:r>
              <a:rPr lang="ja-JP" altLang="en-US" noProof="0"/>
              <a:t>第 </a:t>
            </a:r>
            <a:r>
              <a:rPr lang="en-US" noProof="0"/>
              <a:t>4 </a:t>
            </a:r>
            <a:r>
              <a:rPr lang="ja-JP" altLang="en-US" noProof="0"/>
              <a:t>レベル</a:t>
            </a:r>
            <a:endParaRPr lang="ja-JP" altLang="en-US" noProof="0"/>
          </a:p>
          <a:p>
            <a:pPr lvl="4"/>
            <a:r>
              <a:rPr lang="ja-JP" altLang="en-US" noProof="0"/>
              <a:t>第 </a:t>
            </a:r>
            <a:r>
              <a:rPr lang="en-US" noProof="0"/>
              <a:t>5 </a:t>
            </a:r>
            <a:r>
              <a:rPr lang="ja-JP" altLang="en-US" noProof="0"/>
              <a:t>レベル</a:t>
            </a:r>
            <a:endParaRPr lang="ja-JP" altLang="en-US" noProof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673"/>
            <a:ext cx="3077137" cy="5123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645" tIns="47323" rIns="94645" bIns="47323" numCol="1" anchor="b" anchorCtr="0" compatLnSpc="1"/>
          <a:lstStyle>
            <a:lvl1pPr defTabSz="945515">
              <a:buFont typeface="Arial" panose="020B0604020202020204" pitchFamily="34" charset="0"/>
              <a:buNone/>
              <a:defRPr sz="1200" b="0">
                <a:latin typeface="Arial" panose="020B0604020202020204" pitchFamily="34" charset="0"/>
                <a:ea typeface="MS PGothic" panose="020B0600070205080204" pitchFamily="34" charset="-128"/>
                <a:cs typeface="楷体_GB2312" panose="02010609030101010101" pitchFamily="49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506" y="9720673"/>
            <a:ext cx="3077137" cy="5123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4645" tIns="47323" rIns="94645" bIns="47323" numCol="1" anchor="b" anchorCtr="0" compatLnSpc="1"/>
          <a:lstStyle>
            <a:lvl1pPr algn="r" defTabSz="945515">
              <a:buFont typeface="Arial" panose="020B0604020202020204" pitchFamily="34" charset="0"/>
              <a:buNone/>
              <a:defRPr sz="1200" b="0">
                <a:latin typeface="Arial" panose="020B0604020202020204" pitchFamily="34" charset="0"/>
                <a:ea typeface="MS PGothic" panose="020B0600070205080204" pitchFamily="34" charset="-128"/>
                <a:cs typeface="楷体_GB2312" panose="02010609030101010101" pitchFamily="49" charset="-122"/>
              </a:defRPr>
            </a:lvl1pPr>
          </a:lstStyle>
          <a:p>
            <a:pPr>
              <a:defRPr/>
            </a:pPr>
            <a:fld id="{1B313543-B18F-4795-B002-822ED6F83B28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CN Bold" panose="020B0800000000000000" pitchFamily="34" charset="-122"/>
              <a:ea typeface="思源黑体 CN Bold" panose="020B0800000000000000" pitchFamily="34" charset="-122"/>
              <a:cs typeface="思源黑体 CN Bold" panose="020B0800000000000000" pitchFamily="34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CA12-07D2-0140-BE26-180740501DFA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ELL\Desktop\3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DELL\Desktop\5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ELL\Desktop\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3" y="0"/>
            <a:ext cx="12190476" cy="57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05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>
            <p:custDataLst>
              <p:tags r:id="rId3"/>
            </p:custDataLst>
          </p:nvPr>
        </p:nvSpPr>
        <p:spPr>
          <a:xfrm>
            <a:off x="0" y="-9525"/>
            <a:ext cx="12192000" cy="2600960"/>
          </a:xfrm>
          <a:prstGeom prst="rect">
            <a:avLst/>
          </a:prstGeom>
          <a:gradFill>
            <a:gsLst>
              <a:gs pos="0">
                <a:srgbClr val="CFEDF8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6350" algn="ctr">
            <a:noFill/>
            <a:round/>
          </a:ln>
        </p:spPr>
        <p:txBody>
          <a:bodyPr anchor="ctr"/>
          <a:lstStyle/>
          <a:p>
            <a:pPr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2" name="任意多边形 1"/>
          <p:cNvSpPr/>
          <p:nvPr userDrawn="1"/>
        </p:nvSpPr>
        <p:spPr bwMode="auto">
          <a:xfrm rot="16200000" flipH="1">
            <a:off x="3356563" y="870631"/>
            <a:ext cx="6536306" cy="4795044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x1" t="vc" r="x3" b="b"/>
            <a:pathLst>
              <a:path w="10293" h="5663">
                <a:moveTo>
                  <a:pt x="0" y="2538"/>
                </a:moveTo>
                <a:lnTo>
                  <a:pt x="3185" y="0"/>
                </a:lnTo>
                <a:lnTo>
                  <a:pt x="10293" y="5663"/>
                </a:lnTo>
                <a:lnTo>
                  <a:pt x="0" y="5663"/>
                </a:lnTo>
                <a:lnTo>
                  <a:pt x="0" y="2538"/>
                </a:lnTo>
                <a:close/>
              </a:path>
            </a:pathLst>
          </a:custGeom>
          <a:solidFill>
            <a:srgbClr val="166D54">
              <a:alpha val="20000"/>
            </a:srgbClr>
          </a:solidFill>
          <a:ln w="6350" algn="ctr">
            <a:noFill/>
            <a:round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4" name="任意多边形 3"/>
          <p:cNvSpPr/>
          <p:nvPr userDrawn="1"/>
        </p:nvSpPr>
        <p:spPr bwMode="auto">
          <a:xfrm rot="5400000">
            <a:off x="44166" y="-50773"/>
            <a:ext cx="1421765" cy="1521460"/>
          </a:xfrm>
          <a:custGeom>
            <a:avLst/>
            <a:gdLst>
              <a:gd name="connsiteX0" fmla="*/ 0 w 2239"/>
              <a:gd name="connsiteY0" fmla="*/ 1797 h 1797"/>
              <a:gd name="connsiteX1" fmla="*/ 0 w 2239"/>
              <a:gd name="connsiteY1" fmla="*/ 0 h 1797"/>
              <a:gd name="connsiteX2" fmla="*/ 2239 w 2239"/>
              <a:gd name="connsiteY2" fmla="*/ 1786 h 1797"/>
              <a:gd name="connsiteX3" fmla="*/ 0 w 2239"/>
              <a:gd name="connsiteY3" fmla="*/ 1797 h 1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9" h="1797">
                <a:moveTo>
                  <a:pt x="0" y="1797"/>
                </a:moveTo>
                <a:lnTo>
                  <a:pt x="0" y="0"/>
                </a:lnTo>
                <a:lnTo>
                  <a:pt x="2239" y="1786"/>
                </a:lnTo>
                <a:lnTo>
                  <a:pt x="0" y="1797"/>
                </a:lnTo>
                <a:close/>
              </a:path>
            </a:pathLst>
          </a:custGeom>
          <a:solidFill>
            <a:srgbClr val="166D54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5" name="矩形 4"/>
          <p:cNvSpPr/>
          <p:nvPr userDrawn="1"/>
        </p:nvSpPr>
        <p:spPr bwMode="auto">
          <a:xfrm>
            <a:off x="8080443" y="0"/>
            <a:ext cx="4111556" cy="6858000"/>
          </a:xfrm>
          <a:prstGeom prst="rect">
            <a:avLst/>
          </a:prstGeom>
          <a:solidFill>
            <a:srgbClr val="166D54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3" name="任意多边形 2"/>
          <p:cNvSpPr/>
          <p:nvPr userDrawn="1"/>
        </p:nvSpPr>
        <p:spPr bwMode="auto">
          <a:xfrm rot="16200000" flipH="1">
            <a:off x="2478588" y="1031479"/>
            <a:ext cx="6858000" cy="4795044"/>
          </a:xfrm>
          <a:custGeom>
            <a:avLst/>
            <a:gdLst>
              <a:gd name="adj" fmla="val 50000"/>
              <a:gd name="a" fmla="pin 0 adj 100000"/>
              <a:gd name="x1" fmla="*/ w a 200000"/>
              <a:gd name="x2" fmla="*/ w a 100000"/>
              <a:gd name="x3" fmla="+- x1 wd2 0"/>
            </a:gdLst>
            <a:ahLst/>
            <a:cxnLst>
              <a:cxn ang="3">
                <a:pos x="x2" y="t"/>
              </a:cxn>
              <a:cxn ang="cd2">
                <a:pos x="x1" y="vc"/>
              </a:cxn>
              <a:cxn ang="cd4">
                <a:pos x="l" y="b"/>
              </a:cxn>
              <a:cxn ang="cd4">
                <a:pos x="x2" y="b"/>
              </a:cxn>
              <a:cxn ang="cd4">
                <a:pos x="r" y="b"/>
              </a:cxn>
              <a:cxn ang="0">
                <a:pos x="x3" y="vc"/>
              </a:cxn>
            </a:cxnLst>
            <a:rect l="x1" t="vc" r="x3" b="b"/>
            <a:pathLst>
              <a:path w="10800" h="5663">
                <a:moveTo>
                  <a:pt x="0" y="4797"/>
                </a:moveTo>
                <a:lnTo>
                  <a:pt x="6020" y="0"/>
                </a:lnTo>
                <a:lnTo>
                  <a:pt x="10800" y="3808"/>
                </a:lnTo>
                <a:lnTo>
                  <a:pt x="10800" y="5663"/>
                </a:lnTo>
                <a:lnTo>
                  <a:pt x="0" y="5663"/>
                </a:lnTo>
                <a:lnTo>
                  <a:pt x="0" y="4797"/>
                </a:lnTo>
                <a:close/>
              </a:path>
            </a:pathLst>
          </a:custGeom>
          <a:solidFill>
            <a:srgbClr val="166D54"/>
          </a:solidFill>
          <a:ln w="6350" algn="ctr">
            <a:noFill/>
            <a:round/>
          </a:ln>
        </p:spPr>
        <p:txBody>
          <a:bodyPr wrap="square" rtlCol="0" anchor="ctr">
            <a:noAutofit/>
          </a:bodyPr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pic>
        <p:nvPicPr>
          <p:cNvPr id="6" name="Picture 7" descr="C:\Users\DELL\Desktop\1-1.png"/>
          <p:cNvPicPr>
            <a:picLocks noChangeAspect="1" noChangeArrowheads="1"/>
          </p:cNvPicPr>
          <p:nvPr userDrawn="1"/>
        </p:nvPicPr>
        <p:blipFill>
          <a:blip r:embed="rId4" cstate="print"/>
          <a:srcRect t="1778" r="7936" b="11460"/>
          <a:stretch>
            <a:fillRect/>
          </a:stretch>
        </p:blipFill>
        <p:spPr bwMode="auto">
          <a:xfrm>
            <a:off x="3727027" y="10160"/>
            <a:ext cx="8464127" cy="68465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998" h="10616">
                <a:moveTo>
                  <a:pt x="9998" y="0"/>
                </a:moveTo>
                <a:lnTo>
                  <a:pt x="9998" y="10616"/>
                </a:lnTo>
                <a:lnTo>
                  <a:pt x="0" y="10616"/>
                </a:lnTo>
                <a:lnTo>
                  <a:pt x="0" y="0"/>
                </a:lnTo>
                <a:close/>
              </a:path>
            </a:pathLst>
          </a:custGeom>
          <a:noFill/>
        </p:spPr>
      </p:pic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 rot="16200000">
            <a:off x="403567" y="230139"/>
            <a:ext cx="629768" cy="55816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166D54"/>
          </a:solidFill>
          <a:ln w="25400">
            <a:noFill/>
          </a:ln>
          <a:effectLst/>
        </p:spPr>
        <p:txBody>
          <a:bodyPr vert="horz" wrap="square" lIns="91424" tIns="45712" rIns="91424" bIns="45712" numCol="1" anchor="t" anchorCtr="0" compatLnSpc="1"/>
          <a:lstStyle/>
          <a:p>
            <a:endParaRPr lang="zh-CN" altLang="en-US" sz="48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1032787" y="824102"/>
            <a:ext cx="10606159" cy="0"/>
          </a:xfrm>
          <a:prstGeom prst="line">
            <a:avLst/>
          </a:prstGeom>
          <a:ln>
            <a:solidFill>
              <a:srgbClr val="249C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ELL\Desktop\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3" y="0"/>
            <a:ext cx="12190476" cy="57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标题 4"/>
          <p:cNvSpPr>
            <a:spLocks noGrp="1"/>
          </p:cNvSpPr>
          <p:nvPr>
            <p:ph type="title"/>
          </p:nvPr>
        </p:nvSpPr>
        <p:spPr>
          <a:xfrm>
            <a:off x="971562" y="184821"/>
            <a:ext cx="4348135" cy="461665"/>
          </a:xfrm>
          <a:prstGeom prst="rect">
            <a:avLst/>
          </a:prstGeo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lang="zh-CN" altLang="en-US" sz="2000" b="1" kern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grpSp>
        <p:nvGrpSpPr>
          <p:cNvPr id="24" name="组合 23"/>
          <p:cNvGrpSpPr/>
          <p:nvPr userDrawn="1"/>
        </p:nvGrpSpPr>
        <p:grpSpPr>
          <a:xfrm>
            <a:off x="-151925" y="221573"/>
            <a:ext cx="1010445" cy="388161"/>
            <a:chOff x="-197645" y="556402"/>
            <a:chExt cx="1010445" cy="388161"/>
          </a:xfrm>
        </p:grpSpPr>
        <p:sp>
          <p:nvSpPr>
            <p:cNvPr id="25" name="1"/>
            <p:cNvSpPr/>
            <p:nvPr>
              <p:custDataLst>
                <p:tags r:id="rId4"/>
              </p:custDataLst>
            </p:nvPr>
          </p:nvSpPr>
          <p:spPr>
            <a:xfrm>
              <a:off x="-96838" y="771086"/>
              <a:ext cx="796132" cy="173477"/>
            </a:xfrm>
            <a:prstGeom prst="parallelogram">
              <a:avLst>
                <a:gd name="adj" fmla="val 36348"/>
              </a:avLst>
            </a:prstGeom>
            <a:gradFill>
              <a:gsLst>
                <a:gs pos="9000">
                  <a:srgbClr val="2778FB">
                    <a:alpha val="0"/>
                  </a:srgbClr>
                </a:gs>
                <a:gs pos="100000">
                  <a:srgbClr val="2778FB">
                    <a:alpha val="87000"/>
                  </a:srgbClr>
                </a:gs>
              </a:gsLst>
              <a:lin ang="1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  <p:sp>
          <p:nvSpPr>
            <p:cNvPr id="26" name="2"/>
            <p:cNvSpPr/>
            <p:nvPr>
              <p:custDataLst>
                <p:tags r:id="rId5"/>
              </p:custDataLst>
            </p:nvPr>
          </p:nvSpPr>
          <p:spPr>
            <a:xfrm>
              <a:off x="-197645" y="556402"/>
              <a:ext cx="796132" cy="173477"/>
            </a:xfrm>
            <a:prstGeom prst="parallelogram">
              <a:avLst>
                <a:gd name="adj" fmla="val 36348"/>
              </a:avLst>
            </a:prstGeom>
            <a:noFill/>
            <a:ln w="12700" cap="flat" cmpd="sng" algn="ctr">
              <a:gradFill flip="none" rotWithShape="1">
                <a:gsLst>
                  <a:gs pos="32000">
                    <a:srgbClr val="2778FB">
                      <a:alpha val="0"/>
                    </a:srgbClr>
                  </a:gs>
                  <a:gs pos="100000">
                    <a:srgbClr val="2778FB"/>
                  </a:gs>
                </a:gsLst>
                <a:lin ang="1800000" scaled="0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  <p:sp>
          <p:nvSpPr>
            <p:cNvPr id="27" name="2"/>
            <p:cNvSpPr/>
            <p:nvPr>
              <p:custDataLst>
                <p:tags r:id="rId6"/>
              </p:custDataLst>
            </p:nvPr>
          </p:nvSpPr>
          <p:spPr>
            <a:xfrm>
              <a:off x="16668" y="663744"/>
              <a:ext cx="796132" cy="173477"/>
            </a:xfrm>
            <a:prstGeom prst="parallelogram">
              <a:avLst>
                <a:gd name="adj" fmla="val 36348"/>
              </a:avLst>
            </a:prstGeom>
            <a:gradFill flip="none" rotWithShape="1">
              <a:gsLst>
                <a:gs pos="45000">
                  <a:srgbClr val="2778FB">
                    <a:alpha val="0"/>
                  </a:srgbClr>
                </a:gs>
                <a:gs pos="100000">
                  <a:srgbClr val="2778FB">
                    <a:alpha val="70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  <p:sp>
          <p:nvSpPr>
            <p:cNvPr id="28" name="任意多边形: 形状 283"/>
            <p:cNvSpPr/>
            <p:nvPr>
              <p:custDataLst>
                <p:tags r:id="rId7"/>
              </p:custDataLst>
            </p:nvPr>
          </p:nvSpPr>
          <p:spPr>
            <a:xfrm>
              <a:off x="612908" y="771086"/>
              <a:ext cx="86386" cy="173477"/>
            </a:xfrm>
            <a:custGeom>
              <a:avLst/>
              <a:gdLst>
                <a:gd name="connsiteX0" fmla="*/ 63055 w 86386"/>
                <a:gd name="connsiteY0" fmla="*/ 0 h 173477"/>
                <a:gd name="connsiteX1" fmla="*/ 86386 w 86386"/>
                <a:gd name="connsiteY1" fmla="*/ 0 h 173477"/>
                <a:gd name="connsiteX2" fmla="*/ 23331 w 86386"/>
                <a:gd name="connsiteY2" fmla="*/ 173477 h 173477"/>
                <a:gd name="connsiteX3" fmla="*/ 0 w 86386"/>
                <a:gd name="connsiteY3" fmla="*/ 173477 h 173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86" h="173477">
                  <a:moveTo>
                    <a:pt x="63055" y="0"/>
                  </a:moveTo>
                  <a:lnTo>
                    <a:pt x="86386" y="0"/>
                  </a:lnTo>
                  <a:lnTo>
                    <a:pt x="23331" y="173477"/>
                  </a:lnTo>
                  <a:lnTo>
                    <a:pt x="0" y="173477"/>
                  </a:lnTo>
                  <a:close/>
                </a:path>
              </a:pathLst>
            </a:custGeom>
            <a:gradFill flip="none" rotWithShape="1">
              <a:gsLst>
                <a:gs pos="26000">
                  <a:srgbClr val="2778FB"/>
                </a:gs>
                <a:gs pos="100000">
                  <a:srgbClr val="2778FB">
                    <a:lumMod val="60000"/>
                    <a:lumOff val="40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Regular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36367" y="289653"/>
            <a:ext cx="1364487" cy="252000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7934968" y="269822"/>
            <a:ext cx="24357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© CC-BY-NC,</a:t>
            </a:r>
            <a:r>
              <a:rPr kumimoji="1" lang="zh-CN" altLang="en-US" sz="1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禁止搬运售卖</a:t>
            </a:r>
            <a:endParaRPr kumimoji="1" lang="zh-CN" altLang="en-US" sz="1400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7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/>
          <p:nvPr/>
        </p:nvGrpSpPr>
        <p:grpSpPr bwMode="auto">
          <a:xfrm>
            <a:off x="11916834" y="6664326"/>
            <a:ext cx="266700" cy="187325"/>
            <a:chOff x="0" y="0"/>
            <a:chExt cx="126" cy="118"/>
          </a:xfrm>
        </p:grpSpPr>
        <p:sp>
          <p:nvSpPr>
            <p:cNvPr id="1028" name="AutoShape 8"/>
            <p:cNvSpPr>
              <a:spLocks noChangeArrowheads="1"/>
            </p:cNvSpPr>
            <p:nvPr/>
          </p:nvSpPr>
          <p:spPr bwMode="auto">
            <a:xfrm>
              <a:off x="0" y="34"/>
              <a:ext cx="126" cy="84"/>
            </a:xfrm>
            <a:prstGeom prst="roundRect">
              <a:avLst>
                <a:gd name="adj" fmla="val 16667"/>
              </a:avLst>
            </a:prstGeom>
            <a:solidFill>
              <a:srgbClr val="C0C0C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>
                <a:buFont typeface="Arial" panose="020B0604020202020204" pitchFamily="34" charset="0"/>
                <a:buNone/>
                <a:tabLst>
                  <a:tab pos="180975" algn="l"/>
                </a:tabLst>
                <a:defRPr/>
              </a:pPr>
              <a:r>
                <a:rPr lang="en-US" altLang="zh-CN" sz="800">
                  <a:solidFill>
                    <a:schemeClr val="bg1"/>
                  </a:solidFill>
                  <a:latin typeface="Courier New" panose="02070309020205020404" pitchFamily="49" charset="0"/>
                  <a:ea typeface="HG行書体" pitchFamily="65" charset="-128"/>
                </a:rPr>
                <a:t>OTP</a:t>
              </a:r>
              <a:endParaRPr lang="en-US" altLang="zh-CN" sz="1000" b="0" u="sng">
                <a:solidFill>
                  <a:schemeClr val="accent2"/>
                </a:solidFill>
                <a:latin typeface="HGPSoeiKakugothicUB" pitchFamily="50" charset="-128"/>
                <a:ea typeface="HGPSoeiKakugothicUB" pitchFamily="50" charset="-128"/>
              </a:endParaRPr>
            </a:p>
          </p:txBody>
        </p:sp>
        <p:sp>
          <p:nvSpPr>
            <p:cNvPr id="2" name="AutoShape 9"/>
            <p:cNvSpPr/>
            <p:nvPr/>
          </p:nvSpPr>
          <p:spPr bwMode="auto">
            <a:xfrm rot="10800000" flipV="1">
              <a:off x="17" y="0"/>
              <a:ext cx="92" cy="76"/>
            </a:xfrm>
            <a:custGeom>
              <a:avLst/>
              <a:gdLst>
                <a:gd name="T0" fmla="*/ 5400 w 21600"/>
                <a:gd name="T1" fmla="*/ 10800 h 21600"/>
                <a:gd name="T2" fmla="*/ 10800 w 21600"/>
                <a:gd name="T3" fmla="*/ 5400 h 21600"/>
                <a:gd name="T4" fmla="*/ 16200 w 21600"/>
                <a:gd name="T5" fmla="*/ 10799 h 21600"/>
                <a:gd name="T6" fmla="*/ 21600 w 21600"/>
                <a:gd name="T7" fmla="*/ 10800 h 21600"/>
                <a:gd name="T8" fmla="*/ 10800 w 21600"/>
                <a:gd name="T9" fmla="*/ 0 h 21600"/>
                <a:gd name="T10" fmla="*/ 0 w 21600"/>
                <a:gd name="T11" fmla="*/ 1080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7674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399"/>
                    <a:pt x="16199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lnTo>
                    <a:pt x="5400" y="10800"/>
                  </a:lnTo>
                  <a:close/>
                </a:path>
              </a:pathLst>
            </a:custGeom>
            <a:solidFill>
              <a:srgbClr val="C0C0C0"/>
            </a:solidFill>
            <a:ln w="9525">
              <a:noFill/>
              <a:rou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endParaRPr lang="zh-CN" altLang="en-US" sz="2000"/>
            </a:p>
          </p:txBody>
        </p:sp>
      </p:grpSp>
      <p:sp>
        <p:nvSpPr>
          <p:cNvPr id="1029" name="Rectangle 13"/>
          <p:cNvSpPr>
            <a:spLocks noChangeArrowheads="1"/>
          </p:cNvSpPr>
          <p:nvPr/>
        </p:nvSpPr>
        <p:spPr bwMode="auto">
          <a:xfrm>
            <a:off x="9364134" y="203200"/>
            <a:ext cx="2912533" cy="533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endParaRPr lang="en-US" altLang="zh-CN" sz="3200" b="0">
              <a:solidFill>
                <a:srgbClr val="3399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anose="020B0604030504040204" pitchFamily="34" charset="0"/>
              <a:ea typeface="MS PGothic" panose="020B0600070205080204" pitchFamily="34" charset="-128"/>
              <a:cs typeface="楷体_GB2312" panose="0201060903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MS PGothic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7.png"/><Relationship Id="rId12" Type="http://schemas.openxmlformats.org/officeDocument/2006/relationships/image" Target="../media/image26.png"/><Relationship Id="rId11" Type="http://schemas.openxmlformats.org/officeDocument/2006/relationships/image" Target="../media/image25.jpeg"/><Relationship Id="rId10" Type="http://schemas.openxmlformats.org/officeDocument/2006/relationships/image" Target="../media/image24.png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35.png"/><Relationship Id="rId7" Type="http://schemas.openxmlformats.org/officeDocument/2006/relationships/image" Target="../media/image34.jpeg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6" Type="http://schemas.openxmlformats.org/officeDocument/2006/relationships/notesSlide" Target="../notesSlides/notesSlide4.xml"/><Relationship Id="rId25" Type="http://schemas.openxmlformats.org/officeDocument/2006/relationships/slideLayout" Target="../slideLayouts/slideLayout18.xml"/><Relationship Id="rId24" Type="http://schemas.openxmlformats.org/officeDocument/2006/relationships/image" Target="../media/image51.png"/><Relationship Id="rId23" Type="http://schemas.openxmlformats.org/officeDocument/2006/relationships/image" Target="../media/image50.GIF"/><Relationship Id="rId22" Type="http://schemas.openxmlformats.org/officeDocument/2006/relationships/image" Target="../media/image49.GIF"/><Relationship Id="rId21" Type="http://schemas.openxmlformats.org/officeDocument/2006/relationships/image" Target="../media/image48.png"/><Relationship Id="rId20" Type="http://schemas.openxmlformats.org/officeDocument/2006/relationships/image" Target="../media/image47.png"/><Relationship Id="rId2" Type="http://schemas.openxmlformats.org/officeDocument/2006/relationships/image" Target="../media/image29.png"/><Relationship Id="rId19" Type="http://schemas.openxmlformats.org/officeDocument/2006/relationships/image" Target="../media/image46.png"/><Relationship Id="rId18" Type="http://schemas.openxmlformats.org/officeDocument/2006/relationships/image" Target="../media/image45.png"/><Relationship Id="rId17" Type="http://schemas.openxmlformats.org/officeDocument/2006/relationships/image" Target="../media/image44.png"/><Relationship Id="rId16" Type="http://schemas.openxmlformats.org/officeDocument/2006/relationships/image" Target="../media/image43.png"/><Relationship Id="rId15" Type="http://schemas.openxmlformats.org/officeDocument/2006/relationships/image" Target="../media/image42.png"/><Relationship Id="rId14" Type="http://schemas.openxmlformats.org/officeDocument/2006/relationships/image" Target="../media/image41.png"/><Relationship Id="rId13" Type="http://schemas.openxmlformats.org/officeDocument/2006/relationships/image" Target="../media/image40.png"/><Relationship Id="rId12" Type="http://schemas.openxmlformats.org/officeDocument/2006/relationships/image" Target="../media/image39.png"/><Relationship Id="rId11" Type="http://schemas.openxmlformats.org/officeDocument/2006/relationships/image" Target="../media/image38.png"/><Relationship Id="rId10" Type="http://schemas.openxmlformats.org/officeDocument/2006/relationships/image" Target="../media/image37.png"/><Relationship Id="rId1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png"/><Relationship Id="rId7" Type="http://schemas.openxmlformats.org/officeDocument/2006/relationships/image" Target="../media/image58.png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61.png"/><Relationship Id="rId1" Type="http://schemas.openxmlformats.org/officeDocument/2006/relationships/image" Target="../media/image5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image" Target="../media/image6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image" Target="../media/image77.png"/><Relationship Id="rId6" Type="http://schemas.openxmlformats.org/officeDocument/2006/relationships/image" Target="../media/image76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75.jpeg"/><Relationship Id="rId1" Type="http://schemas.openxmlformats.org/officeDocument/2006/relationships/image" Target="../media/image74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3" Type="http://schemas.openxmlformats.org/officeDocument/2006/relationships/image" Target="../media/image79.png"/><Relationship Id="rId2" Type="http://schemas.openxmlformats.org/officeDocument/2006/relationships/image" Target="../media/image11.png"/><Relationship Id="rId1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4.png"/><Relationship Id="rId7" Type="http://schemas.openxmlformats.org/officeDocument/2006/relationships/image" Target="../media/image88.jpeg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5.png"/><Relationship Id="rId8" Type="http://schemas.openxmlformats.org/officeDocument/2006/relationships/image" Target="../media/image94.png"/><Relationship Id="rId7" Type="http://schemas.openxmlformats.org/officeDocument/2006/relationships/image" Target="../media/image93.png"/><Relationship Id="rId6" Type="http://schemas.openxmlformats.org/officeDocument/2006/relationships/image" Target="../media/image54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97.png"/><Relationship Id="rId10" Type="http://schemas.openxmlformats.org/officeDocument/2006/relationships/image" Target="../media/image96.png"/><Relationship Id="rId1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0.png"/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54.png"/><Relationship Id="rId4" Type="http://schemas.openxmlformats.org/officeDocument/2006/relationships/image" Target="../media/image106.png"/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image" Target="../media/image10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8.png"/><Relationship Id="rId2" Type="http://schemas.openxmlformats.org/officeDocument/2006/relationships/image" Target="../media/image11.png"/><Relationship Id="rId1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image" Target="../media/image109.jpeg"/><Relationship Id="rId3" Type="http://schemas.openxmlformats.org/officeDocument/2006/relationships/tags" Target="../tags/tag7.xml"/><Relationship Id="rId24" Type="http://schemas.openxmlformats.org/officeDocument/2006/relationships/slideLayout" Target="../slideLayouts/slideLayout1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6.xml"/><Relationship Id="rId19" Type="http://schemas.openxmlformats.org/officeDocument/2006/relationships/image" Target="../media/image110.png"/><Relationship Id="rId18" Type="http://schemas.openxmlformats.org/officeDocument/2006/relationships/tags" Target="../tags/tag2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3.png"/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image" Target="../media/image6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5.jpeg"/><Relationship Id="rId2" Type="http://schemas.openxmlformats.org/officeDocument/2006/relationships/image" Target="../media/image11.png"/><Relationship Id="rId1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0.png"/><Relationship Id="rId7" Type="http://schemas.openxmlformats.org/officeDocument/2006/relationships/image" Target="../media/image119.png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8.png"/><Relationship Id="rId8" Type="http://schemas.openxmlformats.org/officeDocument/2006/relationships/image" Target="../media/image127.png"/><Relationship Id="rId7" Type="http://schemas.openxmlformats.org/officeDocument/2006/relationships/image" Target="../media/image126.png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35.png"/><Relationship Id="rId7" Type="http://schemas.openxmlformats.org/officeDocument/2006/relationships/image" Target="../media/image134.png"/><Relationship Id="rId6" Type="http://schemas.openxmlformats.org/officeDocument/2006/relationships/image" Target="../media/image133.jpeg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0.png"/><Relationship Id="rId1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6.png"/><Relationship Id="rId8" Type="http://schemas.openxmlformats.org/officeDocument/2006/relationships/image" Target="../media/image145.png"/><Relationship Id="rId7" Type="http://schemas.openxmlformats.org/officeDocument/2006/relationships/image" Target="../media/image58.png"/><Relationship Id="rId6" Type="http://schemas.openxmlformats.org/officeDocument/2006/relationships/image" Target="../media/image56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148.png"/><Relationship Id="rId10" Type="http://schemas.openxmlformats.org/officeDocument/2006/relationships/image" Target="../media/image147.png"/><Relationship Id="rId1" Type="http://schemas.openxmlformats.org/officeDocument/2006/relationships/image" Target="../media/image6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49.png"/><Relationship Id="rId2" Type="http://schemas.openxmlformats.org/officeDocument/2006/relationships/image" Target="../media/image11.png"/><Relationship Id="rId1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2.png"/><Relationship Id="rId8" Type="http://schemas.openxmlformats.org/officeDocument/2006/relationships/image" Target="../media/image161.jpeg"/><Relationship Id="rId7" Type="http://schemas.openxmlformats.org/officeDocument/2006/relationships/image" Target="../media/image160.png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165.png"/><Relationship Id="rId12" Type="http://schemas.openxmlformats.org/officeDocument/2006/relationships/image" Target="../media/image164.png"/><Relationship Id="rId11" Type="http://schemas.openxmlformats.org/officeDocument/2006/relationships/image" Target="../media/image54.png"/><Relationship Id="rId10" Type="http://schemas.openxmlformats.org/officeDocument/2006/relationships/image" Target="../media/image163.png"/><Relationship Id="rId1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6.png"/><Relationship Id="rId1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8.png"/><Relationship Id="rId1" Type="http://schemas.openxmlformats.org/officeDocument/2006/relationships/image" Target="../media/image1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OG3A2642修"/>
          <p:cNvPicPr>
            <a:picLocks noChangeAspect="1"/>
          </p:cNvPicPr>
          <p:nvPr/>
        </p:nvPicPr>
        <p:blipFill>
          <a:blip r:embed="rId1">
            <a:alphaModFix amt="86000"/>
          </a:blip>
          <a:srcRect l="25324" r="15818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-86820" y="-904902"/>
            <a:ext cx="13602795" cy="3770263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23900" b="1" i="1" kern="0" dirty="0">
                <a:solidFill>
                  <a:schemeClr val="bg2">
                    <a:lumMod val="75000"/>
                    <a:alpha val="5000"/>
                  </a:schemeClr>
                </a:solidFill>
                <a:latin typeface="Arial Black" panose="020B0A04020102090204" pitchFamily="34" charset="0"/>
                <a:ea typeface="思源黑体 CN Heavy" panose="020B0A00000000000000" pitchFamily="34" charset="-122"/>
                <a:cs typeface="Arial" panose="020B0604020202020204" pitchFamily="34" charset="0"/>
              </a:rPr>
              <a:t>INSIZE</a:t>
            </a:r>
            <a:endParaRPr lang="en-US" altLang="zh-CN" sz="23900" b="1" i="1" kern="0" dirty="0">
              <a:solidFill>
                <a:schemeClr val="bg2">
                  <a:lumMod val="75000"/>
                  <a:alpha val="5000"/>
                </a:schemeClr>
              </a:solidFill>
              <a:effectLst/>
              <a:latin typeface="Arial Black" panose="020B0A04020102090204" pitchFamily="34" charset="0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718" y="5718430"/>
            <a:ext cx="3230880" cy="398780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苏州英示测量科技有限公司</a:t>
            </a:r>
            <a:endParaRPr lang="zh-CN" altLang="en-US" sz="2000" b="0" kern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782300" y="5837555"/>
            <a:ext cx="1156335" cy="733425"/>
            <a:chOff x="16980" y="9407"/>
            <a:chExt cx="1821" cy="1155"/>
          </a:xfrm>
        </p:grpSpPr>
        <p:sp>
          <p:nvSpPr>
            <p:cNvPr id="2" name="文本框 1"/>
            <p:cNvSpPr txBox="1"/>
            <p:nvPr/>
          </p:nvSpPr>
          <p:spPr>
            <a:xfrm>
              <a:off x="16980" y="10126"/>
              <a:ext cx="1821" cy="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" panose="020B0500000000000000" pitchFamily="34" charset="-122"/>
                  <a:ea typeface="思源黑体" panose="020B0500000000000000" pitchFamily="34" charset="-122"/>
                </a:rPr>
                <a:t>版本号</a:t>
              </a:r>
              <a:r>
                <a:rPr lang="en-US" altLang="zh-CN" sz="1200" b="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ea typeface="思源黑体" panose="020B0500000000000000" pitchFamily="34" charset="-122"/>
                  <a:cs typeface="Arial" panose="020B0604020202020204" pitchFamily="34" charset="0"/>
                </a:rPr>
                <a:t>202606</a:t>
              </a:r>
              <a:endParaRPr lang="en-US" altLang="zh-CN" sz="1200" b="0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ea typeface="思源黑体" panose="020B05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7568" y="9407"/>
              <a:ext cx="1088" cy="72"/>
            </a:xfrm>
            <a:prstGeom prst="rect">
              <a:avLst/>
            </a:prstGeom>
            <a:gradFill>
              <a:gsLst>
                <a:gs pos="0">
                  <a:srgbClr val="00BC55"/>
                </a:gs>
                <a:gs pos="100000">
                  <a:srgbClr val="007033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0882736" y="6076671"/>
            <a:ext cx="1224931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www.insize.</a:t>
            </a:r>
            <a:r>
              <a:rPr lang="en-US" altLang="zh-CN" sz="1050" b="0" dirty="0" err="1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cn</a:t>
            </a:r>
            <a:endParaRPr lang="en-US" altLang="zh-CN" sz="1050" b="0" dirty="0" err="1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740410" y="6216015"/>
            <a:ext cx="1064895" cy="261620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60095" y="6222365"/>
            <a:ext cx="1010920" cy="252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解决测量难题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544195" y="2416175"/>
            <a:ext cx="10798175" cy="1323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6600">
                <a:gradFill>
                  <a:gsLst>
                    <a:gs pos="0">
                      <a:srgbClr val="00BA54"/>
                    </a:gs>
                    <a:gs pos="98000">
                      <a:srgbClr val="007D39"/>
                    </a:gs>
                  </a:gsLst>
                  <a:lin ang="534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数字化测量</a:t>
            </a:r>
            <a:endParaRPr lang="zh-CN" altLang="en-US" sz="6600">
              <a:gradFill>
                <a:gsLst>
                  <a:gs pos="0">
                    <a:srgbClr val="00BA54"/>
                  </a:gs>
                  <a:gs pos="98000">
                    <a:srgbClr val="007D39"/>
                  </a:gs>
                </a:gsLst>
                <a:lin ang="5340000" scaled="0"/>
              </a:gra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4195" y="3512185"/>
            <a:ext cx="655955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>
                <a:ln w="12700">
                  <a:solidFill>
                    <a:srgbClr val="00B853">
                      <a:alpha val="50000"/>
                    </a:srgbClr>
                  </a:solidFill>
                </a:ln>
                <a:noFill/>
                <a:latin typeface="Arial Black" panose="020B0A04020102090204" pitchFamily="34" charset="0"/>
                <a:ea typeface="Arial Unicode MS" panose="020B0604020202020204" charset="-122"/>
                <a:cs typeface="Arial Black" panose="020B0A04020102090204" pitchFamily="34" charset="0"/>
              </a:rPr>
              <a:t>Data Transmission And Management</a:t>
            </a:r>
            <a:endParaRPr lang="en-US" altLang="zh-CN" sz="2800">
              <a:ln w="12700">
                <a:solidFill>
                  <a:srgbClr val="00B853">
                    <a:alpha val="50000"/>
                  </a:srgbClr>
                </a:solidFill>
              </a:ln>
              <a:noFill/>
              <a:latin typeface="Arial Black" panose="020B0A04020102090204" pitchFamily="34" charset="0"/>
              <a:ea typeface="Arial Unicode MS" panose="020B0604020202020204" charset="-122"/>
              <a:cs typeface="Arial Black" panose="020B0A0402010209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5258" y="431339"/>
            <a:ext cx="1720568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b="0" dirty="0">
                <a:solidFill>
                  <a:srgbClr val="FFFFFF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品质   创新   服务   价值</a:t>
            </a:r>
            <a:endParaRPr lang="zh-CN" altLang="en-US" sz="1100" b="0" dirty="0">
              <a:solidFill>
                <a:srgbClr val="FFFFFF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0728312" y="482212"/>
            <a:ext cx="0" cy="15986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1092376" y="482212"/>
            <a:ext cx="0" cy="15986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469278" y="482212"/>
            <a:ext cx="0" cy="15986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10" y="641985"/>
            <a:ext cx="1346200" cy="3321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: 圆角 70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3742"/>
            <a:ext cx="872101" cy="2144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5394" y="1911084"/>
            <a:ext cx="5566745" cy="11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         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苏州英示测量科技有限公司始创于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1995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在南京成立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, 2001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年迁到苏州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,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注册资本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8300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万元。公司占地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15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亩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, 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建筑面积</a:t>
            </a:r>
            <a:r>
              <a:rPr lang="en-US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32000</a:t>
            </a:r>
            <a:r>
              <a:rPr lang="zh-CN" altLang="zh-CN" sz="1200" b="0" kern="100" dirty="0">
                <a:effectLst/>
                <a:latin typeface="+mj-lt"/>
                <a:ea typeface="思源黑体 CN Normal" panose="020B0400000000000000" pitchFamily="34" charset="-122"/>
                <a:cs typeface="Times New Roman" panose="02020603050405020304" pitchFamily="18" charset="0"/>
              </a:rPr>
              <a:t>平方米。</a:t>
            </a:r>
            <a:endParaRPr lang="zh-CN" altLang="zh-CN" sz="1200" b="0" kern="100" dirty="0">
              <a:effectLst/>
              <a:latin typeface="+mj-lt"/>
              <a:ea typeface="思源黑体 CN Normal" panose="020B0400000000000000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endParaRPr lang="zh-CN" altLang="en-US" sz="1200" b="0" dirty="0">
              <a:latin typeface="+mj-lt"/>
              <a:ea typeface="思源黑体 CN Normal" panose="020B0400000000000000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75603" y="3314850"/>
            <a:ext cx="1089451" cy="1089451"/>
          </a:xfrm>
          <a:prstGeom prst="ellipse">
            <a:avLst/>
          </a:prstGeom>
          <a:noFill/>
          <a:ln w="9525">
            <a:solidFill>
              <a:srgbClr val="00684D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815394" y="3254641"/>
            <a:ext cx="1209869" cy="1209869"/>
          </a:xfrm>
          <a:prstGeom prst="ellipse">
            <a:avLst/>
          </a:prstGeom>
          <a:noFill/>
          <a:ln w="6350">
            <a:solidFill>
              <a:srgbClr val="00684D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963824" y="3434540"/>
            <a:ext cx="872355" cy="584775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kern="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20</a:t>
            </a:r>
            <a:r>
              <a:rPr lang="en-US" altLang="zh-CN" sz="2400" kern="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+</a:t>
            </a:r>
            <a:endParaRPr lang="zh-CN" altLang="en-US" sz="2400" b="0" kern="0" dirty="0">
              <a:solidFill>
                <a:srgbClr val="00684D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78372" y="3957564"/>
            <a:ext cx="671323" cy="0"/>
          </a:xfrm>
          <a:prstGeom prst="line">
            <a:avLst/>
          </a:prstGeom>
          <a:ln w="19050">
            <a:solidFill>
              <a:srgbClr val="0068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045818" y="3980976"/>
            <a:ext cx="1065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cs typeface="Times New Roman" panose="02020603050405020304" pitchFamily="18" charset="0"/>
              </a:rPr>
              <a:t>大陆办事处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692798" y="3254641"/>
            <a:ext cx="1209869" cy="1209869"/>
            <a:chOff x="542730" y="3524441"/>
            <a:chExt cx="1209869" cy="1209869"/>
          </a:xfrm>
        </p:grpSpPr>
        <p:sp>
          <p:nvSpPr>
            <p:cNvPr id="26" name="椭圆 25"/>
            <p:cNvSpPr/>
            <p:nvPr/>
          </p:nvSpPr>
          <p:spPr>
            <a:xfrm>
              <a:off x="602939" y="3584650"/>
              <a:ext cx="1089451" cy="1089451"/>
            </a:xfrm>
            <a:prstGeom prst="ellipse">
              <a:avLst/>
            </a:prstGeom>
            <a:noFill/>
            <a:ln w="9525">
              <a:solidFill>
                <a:srgbClr val="00684D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542730" y="3524441"/>
              <a:ext cx="1209869" cy="1209869"/>
            </a:xfrm>
            <a:prstGeom prst="ellipse">
              <a:avLst/>
            </a:prstGeom>
            <a:noFill/>
            <a:ln w="6350">
              <a:solidFill>
                <a:srgbClr val="00684D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2955776" y="3957564"/>
            <a:ext cx="671323" cy="0"/>
          </a:xfrm>
          <a:prstGeom prst="line">
            <a:avLst/>
          </a:prstGeom>
          <a:ln w="19050">
            <a:solidFill>
              <a:srgbClr val="0068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2802572" y="3980976"/>
            <a:ext cx="10657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cs typeface="Times New Roman" panose="02020603050405020304" pitchFamily="18" charset="0"/>
              </a:rPr>
              <a:t>大陆</a:t>
            </a:r>
            <a:r>
              <a:rPr lang="zh-CN" altLang="en-US" sz="9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Times New Roman" panose="02020603050405020304" pitchFamily="18" charset="0"/>
              </a:rPr>
              <a:t>以外分公司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656467" y="3254641"/>
            <a:ext cx="1209869" cy="1209869"/>
            <a:chOff x="542730" y="3524441"/>
            <a:chExt cx="1209869" cy="1209869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730" y="3524441"/>
              <a:ext cx="1209869" cy="1209869"/>
              <a:chOff x="542730" y="3524441"/>
              <a:chExt cx="1209869" cy="1209869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602939" y="3584650"/>
                <a:ext cx="1089451" cy="1089451"/>
              </a:xfrm>
              <a:prstGeom prst="ellipse">
                <a:avLst/>
              </a:prstGeom>
              <a:noFill/>
              <a:ln w="9525">
                <a:solidFill>
                  <a:srgbClr val="00684D"/>
                </a:solidFill>
                <a:prstDash val="soli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542730" y="3524441"/>
                <a:ext cx="1209869" cy="1209869"/>
              </a:xfrm>
              <a:prstGeom prst="ellipse">
                <a:avLst/>
              </a:prstGeom>
              <a:noFill/>
              <a:ln w="6350">
                <a:solidFill>
                  <a:srgbClr val="00684D"/>
                </a:solidFill>
                <a:prstDash val="sys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614819" y="3704340"/>
              <a:ext cx="1122423" cy="584775"/>
            </a:xfrm>
            <a:prstGeom prst="rect">
              <a:avLst/>
            </a:prstGeom>
            <a:noFill/>
            <a:effectLst>
              <a:outerShdw blurRad="304800" dist="304800" dir="5400000" sx="36000" sy="36000" algn="ctr" rotWithShape="0">
                <a:schemeClr val="tx1"/>
              </a:outerShdw>
            </a:effectLst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200" kern="0" dirty="0">
                  <a:solidFill>
                    <a:srgbClr val="00684D"/>
                  </a:solidFill>
                  <a:effectLst/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120</a:t>
              </a:r>
              <a:r>
                <a:rPr lang="en-US" altLang="zh-CN" sz="2400" kern="0" dirty="0">
                  <a:solidFill>
                    <a:srgbClr val="00684D"/>
                  </a:solidFill>
                  <a:effectLst/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+</a:t>
              </a:r>
              <a:endParaRPr lang="zh-CN" altLang="en-US" sz="3200" b="0" kern="0" dirty="0">
                <a:solidFill>
                  <a:srgbClr val="00684D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805708" y="4227364"/>
              <a:ext cx="671323" cy="0"/>
            </a:xfrm>
            <a:prstGeom prst="line">
              <a:avLst/>
            </a:prstGeom>
            <a:ln w="19050">
              <a:solidFill>
                <a:srgbClr val="0068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773154" y="4250776"/>
              <a:ext cx="81294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kern="1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Times New Roman" panose="02020603050405020304" pitchFamily="18" charset="0"/>
                </a:rPr>
                <a:t>国家经销商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918521"/>
            <a:ext cx="12192000" cy="1271848"/>
          </a:xfrm>
          <a:prstGeom prst="rect">
            <a:avLst/>
          </a:prstGeom>
          <a:solidFill>
            <a:srgbClr val="00684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: 单圆角 9"/>
          <p:cNvSpPr/>
          <p:nvPr/>
        </p:nvSpPr>
        <p:spPr>
          <a:xfrm rot="10800000">
            <a:off x="1036108" y="4922514"/>
            <a:ext cx="727788" cy="728516"/>
          </a:xfrm>
          <a:prstGeom prst="round1Rect">
            <a:avLst/>
          </a:prstGeom>
          <a:solidFill>
            <a:srgbClr val="0068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1076836" y="5111015"/>
            <a:ext cx="697627" cy="400110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zh-CN" altLang="en-US" b="0" kern="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品牌</a:t>
            </a:r>
            <a:endParaRPr lang="zh-CN" altLang="en-US" b="0" kern="0" dirty="0">
              <a:solidFill>
                <a:srgbClr val="FFFFFF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324" y="5167736"/>
            <a:ext cx="1399698" cy="34499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471716" y="5700315"/>
            <a:ext cx="956914" cy="301013"/>
            <a:chOff x="3026001" y="2635047"/>
            <a:chExt cx="1797926" cy="301013"/>
          </a:xfrm>
        </p:grpSpPr>
        <p:sp>
          <p:nvSpPr>
            <p:cNvPr id="13" name="矩形: 圆角 12"/>
            <p:cNvSpPr/>
            <p:nvPr/>
          </p:nvSpPr>
          <p:spPr>
            <a:xfrm>
              <a:off x="3026001" y="2635047"/>
              <a:ext cx="1797926" cy="3010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68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126961" y="2668623"/>
              <a:ext cx="16223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Times New Roman" panose="02020603050405020304" pitchFamily="18" charset="0"/>
                </a:rPr>
                <a:t>为标准品质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pic>
        <p:nvPicPr>
          <p:cNvPr id="18" name="Picture 3" descr="C:\Users\DELL\Desktop\INSIZE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1980" y="5117113"/>
            <a:ext cx="2282729" cy="452396"/>
          </a:xfrm>
          <a:prstGeom prst="rect">
            <a:avLst/>
          </a:prstGeom>
          <a:noFill/>
        </p:spPr>
      </p:pic>
      <p:grpSp>
        <p:nvGrpSpPr>
          <p:cNvPr id="35" name="组合 34"/>
          <p:cNvGrpSpPr/>
          <p:nvPr/>
        </p:nvGrpSpPr>
        <p:grpSpPr>
          <a:xfrm>
            <a:off x="8195023" y="5699637"/>
            <a:ext cx="976641" cy="301013"/>
            <a:chOff x="7044272" y="3063135"/>
            <a:chExt cx="976641" cy="301013"/>
          </a:xfrm>
        </p:grpSpPr>
        <p:sp>
          <p:nvSpPr>
            <p:cNvPr id="36" name="矩形: 圆角 35"/>
            <p:cNvSpPr/>
            <p:nvPr/>
          </p:nvSpPr>
          <p:spPr>
            <a:xfrm>
              <a:off x="7044272" y="3063135"/>
              <a:ext cx="976641" cy="3010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684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145232" y="3096711"/>
              <a:ext cx="8756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Times New Roman" panose="02020603050405020304" pitchFamily="18" charset="0"/>
                </a:rPr>
                <a:t>为高端品质</a:t>
              </a: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4550" y="-1"/>
            <a:ext cx="72648" cy="869158"/>
            <a:chOff x="514550" y="-1"/>
            <a:chExt cx="72648" cy="869158"/>
          </a:xfrm>
        </p:grpSpPr>
        <p:sp>
          <p:nvSpPr>
            <p:cNvPr id="39" name="矩形 38"/>
            <p:cNvSpPr/>
            <p:nvPr/>
          </p:nvSpPr>
          <p:spPr>
            <a:xfrm>
              <a:off x="514550" y="-1"/>
              <a:ext cx="72648" cy="714375"/>
            </a:xfrm>
            <a:prstGeom prst="rect">
              <a:avLst/>
            </a:prstGeom>
            <a:solidFill>
              <a:srgbClr val="0068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矩形 39"/>
            <p:cNvSpPr/>
            <p:nvPr/>
          </p:nvSpPr>
          <p:spPr>
            <a:xfrm>
              <a:off x="514550" y="802481"/>
              <a:ext cx="72648" cy="66676"/>
            </a:xfrm>
            <a:prstGeom prst="rect">
              <a:avLst/>
            </a:prstGeom>
            <a:solidFill>
              <a:srgbClr val="0068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767678" y="691708"/>
            <a:ext cx="6167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kern="0" dirty="0">
                <a:solidFill>
                  <a:srgbClr val="00684D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公司介绍</a:t>
            </a:r>
            <a:endParaRPr lang="zh-CN" altLang="en-US" sz="3200" b="0" kern="0" dirty="0">
              <a:solidFill>
                <a:srgbClr val="00684D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413" y="1212164"/>
            <a:ext cx="4287067" cy="35166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76951" y="3437877"/>
            <a:ext cx="872355" cy="584775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200" kern="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21</a:t>
            </a:r>
            <a:r>
              <a:rPr lang="en-US" altLang="zh-CN" sz="2400" kern="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+</a:t>
            </a:r>
            <a:endParaRPr lang="zh-CN" altLang="en-US" sz="2400" b="0" kern="0" dirty="0">
              <a:solidFill>
                <a:srgbClr val="00684D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08" name="矩形 107"/>
          <p:cNvSpPr/>
          <p:nvPr/>
        </p:nvSpPr>
        <p:spPr>
          <a:xfrm>
            <a:off x="0" y="4918521"/>
            <a:ext cx="12192000" cy="1271848"/>
          </a:xfrm>
          <a:prstGeom prst="rect">
            <a:avLst/>
          </a:prstGeom>
          <a:solidFill>
            <a:srgbClr val="00684D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矩形: 单圆角 108"/>
          <p:cNvSpPr/>
          <p:nvPr/>
        </p:nvSpPr>
        <p:spPr>
          <a:xfrm rot="10800000">
            <a:off x="1036108" y="4922514"/>
            <a:ext cx="727788" cy="728516"/>
          </a:xfrm>
          <a:prstGeom prst="round1Rect">
            <a:avLst/>
          </a:prstGeom>
          <a:solidFill>
            <a:srgbClr val="0068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文本框 109"/>
          <p:cNvSpPr txBox="1"/>
          <p:nvPr/>
        </p:nvSpPr>
        <p:spPr>
          <a:xfrm>
            <a:off x="1076836" y="5111015"/>
            <a:ext cx="697627" cy="400110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zh-CN" altLang="en-US" b="0" kern="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优势</a:t>
            </a:r>
            <a:endParaRPr lang="zh-CN" altLang="en-US" b="0" kern="0" dirty="0">
              <a:solidFill>
                <a:srgbClr val="FFFFFF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7124892" y="5370952"/>
            <a:ext cx="1797044" cy="360825"/>
            <a:chOff x="2561276" y="5384647"/>
            <a:chExt cx="1797044" cy="360825"/>
          </a:xfrm>
        </p:grpSpPr>
        <p:sp>
          <p:nvSpPr>
            <p:cNvPr id="60" name="文本框 59"/>
            <p:cNvSpPr txBox="1"/>
            <p:nvPr/>
          </p:nvSpPr>
          <p:spPr>
            <a:xfrm>
              <a:off x="3096436" y="542391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Medium" panose="020B0600000000000000" pitchFamily="34" charset="-122"/>
                  <a:ea typeface="思源黑体 Medium" panose="020B0600000000000000" pitchFamily="34" charset="-122"/>
                  <a:cs typeface="Times New Roman" panose="02020603050405020304" pitchFamily="18" charset="0"/>
                </a:rPr>
                <a:t>全套测量方案</a:t>
              </a:r>
              <a:endParaRPr lang="zh-CN" altLang="en-US" sz="14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Medium" panose="020B0600000000000000" pitchFamily="34" charset="-122"/>
                <a:ea typeface="思源黑体 Medium" panose="020B0600000000000000" pitchFamily="34" charset="-122"/>
              </a:endParaRPr>
            </a:p>
          </p:txBody>
        </p:sp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276" y="5384647"/>
              <a:ext cx="324094" cy="360825"/>
            </a:xfrm>
            <a:prstGeom prst="rect">
              <a:avLst/>
            </a:prstGeom>
          </p:spPr>
        </p:pic>
        <p:cxnSp>
          <p:nvCxnSpPr>
            <p:cNvPr id="131" name="直接连接符 130"/>
            <p:cNvCxnSpPr/>
            <p:nvPr/>
          </p:nvCxnSpPr>
          <p:spPr>
            <a:xfrm>
              <a:off x="3045548" y="5394171"/>
              <a:ext cx="0" cy="347044"/>
            </a:xfrm>
            <a:prstGeom prst="line">
              <a:avLst/>
            </a:prstGeom>
            <a:ln w="19050">
              <a:solidFill>
                <a:srgbClr val="006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9399245" y="5376652"/>
            <a:ext cx="1813072" cy="349425"/>
            <a:chOff x="2554842" y="5349272"/>
            <a:chExt cx="1813072" cy="349425"/>
          </a:xfrm>
        </p:grpSpPr>
        <p:grpSp>
          <p:nvGrpSpPr>
            <p:cNvPr id="128" name="组合 127"/>
            <p:cNvGrpSpPr/>
            <p:nvPr/>
          </p:nvGrpSpPr>
          <p:grpSpPr>
            <a:xfrm>
              <a:off x="2554842" y="5349272"/>
              <a:ext cx="1813072" cy="336623"/>
              <a:chOff x="4511610" y="5358629"/>
              <a:chExt cx="1813072" cy="336623"/>
            </a:xfrm>
          </p:grpSpPr>
          <p:sp>
            <p:nvSpPr>
              <p:cNvPr id="62" name="文本框 61"/>
              <p:cNvSpPr txBox="1"/>
              <p:nvPr/>
            </p:nvSpPr>
            <p:spPr>
              <a:xfrm>
                <a:off x="5062798" y="5387475"/>
                <a:ext cx="12618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思源黑体 Medium" panose="020B0600000000000000" pitchFamily="34" charset="-122"/>
                    <a:ea typeface="思源黑体 Medium" panose="020B0600000000000000" pitchFamily="34" charset="-122"/>
                    <a:cs typeface="Times New Roman" panose="02020603050405020304" pitchFamily="18" charset="0"/>
                  </a:rPr>
                  <a:t>解决测量难题</a:t>
                </a:r>
                <a:endParaRPr lang="zh-CN" altLang="en-US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Medium" panose="020B0600000000000000" pitchFamily="34" charset="-122"/>
                  <a:ea typeface="思源黑体 Medium" panose="020B0600000000000000" pitchFamily="34" charset="-122"/>
                </a:endParaRPr>
              </a:p>
            </p:txBody>
          </p:sp>
          <p:pic>
            <p:nvPicPr>
              <p:cNvPr id="126" name="图片 1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11610" y="5358629"/>
                <a:ext cx="324095" cy="331999"/>
              </a:xfrm>
              <a:prstGeom prst="rect">
                <a:avLst/>
              </a:prstGeom>
            </p:spPr>
          </p:pic>
        </p:grpSp>
        <p:cxnSp>
          <p:nvCxnSpPr>
            <p:cNvPr id="134" name="直接连接符 133"/>
            <p:cNvCxnSpPr/>
            <p:nvPr/>
          </p:nvCxnSpPr>
          <p:spPr>
            <a:xfrm>
              <a:off x="3045548" y="5351653"/>
              <a:ext cx="0" cy="347044"/>
            </a:xfrm>
            <a:prstGeom prst="line">
              <a:avLst/>
            </a:prstGeom>
            <a:ln w="19050">
              <a:solidFill>
                <a:srgbClr val="006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组合 138"/>
          <p:cNvGrpSpPr/>
          <p:nvPr/>
        </p:nvGrpSpPr>
        <p:grpSpPr>
          <a:xfrm>
            <a:off x="4987317" y="5376309"/>
            <a:ext cx="1660265" cy="350111"/>
            <a:chOff x="2535339" y="5847003"/>
            <a:chExt cx="1660265" cy="350111"/>
          </a:xfrm>
        </p:grpSpPr>
        <p:grpSp>
          <p:nvGrpSpPr>
            <p:cNvPr id="129" name="组合 128"/>
            <p:cNvGrpSpPr/>
            <p:nvPr/>
          </p:nvGrpSpPr>
          <p:grpSpPr>
            <a:xfrm>
              <a:off x="2535339" y="5847003"/>
              <a:ext cx="1660265" cy="336989"/>
              <a:chOff x="6891055" y="5351208"/>
              <a:chExt cx="1660265" cy="336989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7468972" y="5378669"/>
                <a:ext cx="10823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思源黑体 Medium" panose="020B0600000000000000" pitchFamily="34" charset="-122"/>
                    <a:ea typeface="思源黑体 Medium" panose="020B0600000000000000" pitchFamily="34" charset="-122"/>
                    <a:cs typeface="Times New Roman" panose="02020603050405020304" pitchFamily="18" charset="0"/>
                  </a:rPr>
                  <a:t>自动化测量</a:t>
                </a:r>
                <a:endParaRPr lang="zh-CN" altLang="en-US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Medium" panose="020B0600000000000000" pitchFamily="34" charset="-122"/>
                  <a:ea typeface="思源黑体 Medium" panose="020B0600000000000000" pitchFamily="34" charset="-122"/>
                </a:endParaRPr>
              </a:p>
            </p:txBody>
          </p:sp>
          <p:pic>
            <p:nvPicPr>
              <p:cNvPr id="124" name="图片 12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1055" y="5351208"/>
                <a:ext cx="403021" cy="336989"/>
              </a:xfrm>
              <a:prstGeom prst="rect">
                <a:avLst/>
              </a:prstGeom>
            </p:spPr>
          </p:pic>
        </p:grpSp>
        <p:cxnSp>
          <p:nvCxnSpPr>
            <p:cNvPr id="136" name="直接连接符 135"/>
            <p:cNvCxnSpPr/>
            <p:nvPr/>
          </p:nvCxnSpPr>
          <p:spPr>
            <a:xfrm>
              <a:off x="3045548" y="5850070"/>
              <a:ext cx="0" cy="347044"/>
            </a:xfrm>
            <a:prstGeom prst="line">
              <a:avLst/>
            </a:prstGeom>
            <a:ln w="19050">
              <a:solidFill>
                <a:srgbClr val="006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组合 137"/>
          <p:cNvGrpSpPr/>
          <p:nvPr/>
        </p:nvGrpSpPr>
        <p:grpSpPr>
          <a:xfrm>
            <a:off x="2855491" y="5371543"/>
            <a:ext cx="1654516" cy="359643"/>
            <a:chOff x="2554842" y="6381519"/>
            <a:chExt cx="1654516" cy="359643"/>
          </a:xfrm>
        </p:grpSpPr>
        <p:grpSp>
          <p:nvGrpSpPr>
            <p:cNvPr id="135" name="组合 134"/>
            <p:cNvGrpSpPr/>
            <p:nvPr/>
          </p:nvGrpSpPr>
          <p:grpSpPr>
            <a:xfrm>
              <a:off x="2554842" y="6391469"/>
              <a:ext cx="1654516" cy="349693"/>
              <a:chOff x="9121938" y="5402955"/>
              <a:chExt cx="1654516" cy="349693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9694106" y="5410258"/>
                <a:ext cx="10823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思源黑体 Medium" panose="020B0600000000000000" pitchFamily="34" charset="-122"/>
                    <a:ea typeface="思源黑体 Medium" panose="020B0600000000000000" pitchFamily="34" charset="-122"/>
                    <a:cs typeface="Times New Roman" panose="02020603050405020304" pitchFamily="18" charset="0"/>
                  </a:rPr>
                  <a:t>数字化测量</a:t>
                </a:r>
                <a:endParaRPr lang="zh-CN" altLang="en-US" sz="1400" b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Medium" panose="020B0600000000000000" pitchFamily="34" charset="-122"/>
                  <a:ea typeface="思源黑体 Medium" panose="020B0600000000000000" pitchFamily="34" charset="-122"/>
                </a:endParaRPr>
              </a:p>
            </p:txBody>
          </p:sp>
          <p:pic>
            <p:nvPicPr>
              <p:cNvPr id="120" name="图片 1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21938" y="5402955"/>
                <a:ext cx="349693" cy="349693"/>
              </a:xfrm>
              <a:prstGeom prst="rect">
                <a:avLst/>
              </a:prstGeom>
            </p:spPr>
          </p:pic>
        </p:grpSp>
        <p:cxnSp>
          <p:nvCxnSpPr>
            <p:cNvPr id="137" name="直接连接符 136"/>
            <p:cNvCxnSpPr/>
            <p:nvPr/>
          </p:nvCxnSpPr>
          <p:spPr>
            <a:xfrm>
              <a:off x="3045548" y="6381519"/>
              <a:ext cx="0" cy="347044"/>
            </a:xfrm>
            <a:prstGeom prst="line">
              <a:avLst/>
            </a:prstGeom>
            <a:ln w="19050">
              <a:solidFill>
                <a:srgbClr val="006C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4550" y="-1"/>
            <a:ext cx="72648" cy="869158"/>
            <a:chOff x="514550" y="-1"/>
            <a:chExt cx="72648" cy="869158"/>
          </a:xfrm>
        </p:grpSpPr>
        <p:sp>
          <p:nvSpPr>
            <p:cNvPr id="3" name="矩形 2"/>
            <p:cNvSpPr/>
            <p:nvPr/>
          </p:nvSpPr>
          <p:spPr>
            <a:xfrm>
              <a:off x="514550" y="-1"/>
              <a:ext cx="72648" cy="714375"/>
            </a:xfrm>
            <a:prstGeom prst="rect">
              <a:avLst/>
            </a:prstGeom>
            <a:solidFill>
              <a:srgbClr val="0068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514550" y="802481"/>
              <a:ext cx="72648" cy="66676"/>
            </a:xfrm>
            <a:prstGeom prst="rect">
              <a:avLst/>
            </a:prstGeom>
            <a:solidFill>
              <a:srgbClr val="0068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67678" y="691708"/>
            <a:ext cx="6167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3200" kern="0" dirty="0">
                <a:solidFill>
                  <a:srgbClr val="00684D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公司介绍</a:t>
            </a:r>
            <a:endParaRPr lang="zh-CN" altLang="en-US" sz="3200" b="0" kern="0" dirty="0">
              <a:solidFill>
                <a:srgbClr val="00684D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46207" y="2363520"/>
            <a:ext cx="2790771" cy="2030161"/>
            <a:chOff x="6094943" y="1587896"/>
            <a:chExt cx="3288503" cy="2392243"/>
          </a:xfrm>
        </p:grpSpPr>
        <p:sp>
          <p:nvSpPr>
            <p:cNvPr id="6" name="文本框 5"/>
            <p:cNvSpPr txBox="1"/>
            <p:nvPr/>
          </p:nvSpPr>
          <p:spPr>
            <a:xfrm>
              <a:off x="6094943" y="3499758"/>
              <a:ext cx="3288503" cy="471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思源黑体 CN Normal" panose="020B0400000000000000" pitchFamily="34" charset="-122"/>
                  <a:cs typeface="Arial" panose="020B0604020202020204" pitchFamily="34" charset="0"/>
                </a:rPr>
                <a:t>国家级专精特新小巨人企业</a:t>
              </a:r>
              <a:endParaRPr lang="en-US" altLang="zh-CN" sz="1000" kern="100" dirty="0">
                <a:solidFill>
                  <a:schemeClr val="tx1">
                    <a:lumMod val="85000"/>
                    <a:lumOff val="15000"/>
                  </a:schemeClr>
                </a:solidFill>
                <a:ea typeface="思源黑体 CN Normal" panose="020B0400000000000000" pitchFamily="34" charset="-122"/>
                <a:cs typeface="Arial" panose="020B0604020202020204" pitchFamily="34" charset="0"/>
              </a:endParaRPr>
            </a:p>
            <a:p>
              <a:pPr algn="ctr"/>
              <a:r>
                <a:rPr lang="zh-CN" altLang="zh-CN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思源黑体 CN Normal" panose="020B0400000000000000" pitchFamily="34" charset="-122"/>
                  <a:cs typeface="Arial" panose="020B0604020202020204" pitchFamily="34" charset="0"/>
                </a:rPr>
                <a:t>（第三批</a:t>
              </a:r>
              <a:r>
                <a:rPr lang="en-US" altLang="zh-CN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思源黑体 CN Normal" panose="020B0400000000000000" pitchFamily="34" charset="-122"/>
                  <a:cs typeface="Arial" panose="020B0604020202020204" pitchFamily="34" charset="0"/>
                </a:rPr>
                <a:t>, 2021</a:t>
              </a:r>
              <a:r>
                <a:rPr lang="zh-CN" altLang="en-US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思源黑体 CN Normal" panose="020B0400000000000000" pitchFamily="34" charset="-122"/>
                  <a:cs typeface="Arial" panose="020B0604020202020204" pitchFamily="34" charset="0"/>
                </a:rPr>
                <a:t>年</a:t>
              </a:r>
              <a:r>
                <a:rPr lang="zh-CN" altLang="zh-CN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思源黑体 CN Normal" panose="020B0400000000000000" pitchFamily="34" charset="-122"/>
                  <a:cs typeface="Arial" panose="020B0604020202020204" pitchFamily="34" charset="0"/>
                </a:rPr>
                <a:t>）</a:t>
              </a:r>
              <a:endParaRPr lang="zh-CN" altLang="en-US" sz="1000" kern="100" dirty="0">
                <a:solidFill>
                  <a:schemeClr val="tx1">
                    <a:lumMod val="85000"/>
                    <a:lumOff val="15000"/>
                  </a:schemeClr>
                </a:solidFill>
                <a:ea typeface="思源黑体 CN Normal" panose="020B0400000000000000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499789" y="1587896"/>
              <a:ext cx="2500892" cy="1557014"/>
              <a:chOff x="6696442" y="3886198"/>
              <a:chExt cx="2688064" cy="16735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696442" y="5476551"/>
                <a:ext cx="2688064" cy="83191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highlight>
                    <a:srgbClr val="C0C0C0"/>
                  </a:highlight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flipV="1">
                <a:off x="6816065" y="3886198"/>
                <a:ext cx="2423186" cy="1628549"/>
              </a:xfrm>
              <a:prstGeom prst="rect">
                <a:avLst/>
              </a:prstGeom>
              <a:solidFill>
                <a:srgbClr val="9E7800">
                  <a:alpha val="52000"/>
                </a:srgb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26" name="Picture 5" descr="C:\Users\DELL\Desktop\INSIZE牌子---网站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6885052" y="3952445"/>
                <a:ext cx="2281764" cy="1519343"/>
              </a:xfrm>
              <a:prstGeom prst="rect">
                <a:avLst/>
              </a:prstGeom>
              <a:noFill/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6407289" y="3480723"/>
              <a:ext cx="2633516" cy="499416"/>
              <a:chOff x="6407289" y="3480723"/>
              <a:chExt cx="2633516" cy="499416"/>
            </a:xfrm>
          </p:grpSpPr>
          <p:sp>
            <p:nvSpPr>
              <p:cNvPr id="28" name="Freeform 1267"/>
              <p:cNvSpPr/>
              <p:nvPr/>
            </p:nvSpPr>
            <p:spPr bwMode="auto">
              <a:xfrm>
                <a:off x="6407289" y="3486561"/>
                <a:ext cx="239567" cy="493578"/>
              </a:xfrm>
              <a:custGeom>
                <a:avLst/>
                <a:gdLst>
                  <a:gd name="T0" fmla="*/ 165 w 918"/>
                  <a:gd name="T1" fmla="*/ 1085 h 1891"/>
                  <a:gd name="T2" fmla="*/ 26 w 918"/>
                  <a:gd name="T3" fmla="*/ 731 h 1891"/>
                  <a:gd name="T4" fmla="*/ 152 w 918"/>
                  <a:gd name="T5" fmla="*/ 898 h 1891"/>
                  <a:gd name="T6" fmla="*/ 82 w 918"/>
                  <a:gd name="T7" fmla="*/ 555 h 1891"/>
                  <a:gd name="T8" fmla="*/ 164 w 918"/>
                  <a:gd name="T9" fmla="*/ 607 h 1891"/>
                  <a:gd name="T10" fmla="*/ 218 w 918"/>
                  <a:gd name="T11" fmla="*/ 572 h 1891"/>
                  <a:gd name="T12" fmla="*/ 268 w 918"/>
                  <a:gd name="T13" fmla="*/ 258 h 1891"/>
                  <a:gd name="T14" fmla="*/ 337 w 918"/>
                  <a:gd name="T15" fmla="*/ 359 h 1891"/>
                  <a:gd name="T16" fmla="*/ 400 w 918"/>
                  <a:gd name="T17" fmla="*/ 195 h 1891"/>
                  <a:gd name="T18" fmla="*/ 414 w 918"/>
                  <a:gd name="T19" fmla="*/ 218 h 1891"/>
                  <a:gd name="T20" fmla="*/ 473 w 918"/>
                  <a:gd name="T21" fmla="*/ 209 h 1891"/>
                  <a:gd name="T22" fmla="*/ 534 w 918"/>
                  <a:gd name="T23" fmla="*/ 80 h 1891"/>
                  <a:gd name="T24" fmla="*/ 634 w 918"/>
                  <a:gd name="T25" fmla="*/ 88 h 1891"/>
                  <a:gd name="T26" fmla="*/ 643 w 918"/>
                  <a:gd name="T27" fmla="*/ 107 h 1891"/>
                  <a:gd name="T28" fmla="*/ 688 w 918"/>
                  <a:gd name="T29" fmla="*/ 173 h 1891"/>
                  <a:gd name="T30" fmla="*/ 494 w 918"/>
                  <a:gd name="T31" fmla="*/ 214 h 1891"/>
                  <a:gd name="T32" fmla="*/ 447 w 918"/>
                  <a:gd name="T33" fmla="*/ 264 h 1891"/>
                  <a:gd name="T34" fmla="*/ 545 w 918"/>
                  <a:gd name="T35" fmla="*/ 305 h 1891"/>
                  <a:gd name="T36" fmla="*/ 347 w 918"/>
                  <a:gd name="T37" fmla="*/ 373 h 1891"/>
                  <a:gd name="T38" fmla="*/ 405 w 918"/>
                  <a:gd name="T39" fmla="*/ 459 h 1891"/>
                  <a:gd name="T40" fmla="*/ 237 w 918"/>
                  <a:gd name="T41" fmla="*/ 570 h 1891"/>
                  <a:gd name="T42" fmla="*/ 327 w 918"/>
                  <a:gd name="T43" fmla="*/ 601 h 1891"/>
                  <a:gd name="T44" fmla="*/ 190 w 918"/>
                  <a:gd name="T45" fmla="*/ 730 h 1891"/>
                  <a:gd name="T46" fmla="*/ 274 w 918"/>
                  <a:gd name="T47" fmla="*/ 758 h 1891"/>
                  <a:gd name="T48" fmla="*/ 187 w 918"/>
                  <a:gd name="T49" fmla="*/ 858 h 1891"/>
                  <a:gd name="T50" fmla="*/ 318 w 918"/>
                  <a:gd name="T51" fmla="*/ 805 h 1891"/>
                  <a:gd name="T52" fmla="*/ 181 w 918"/>
                  <a:gd name="T53" fmla="*/ 1083 h 1891"/>
                  <a:gd name="T54" fmla="*/ 321 w 918"/>
                  <a:gd name="T55" fmla="*/ 922 h 1891"/>
                  <a:gd name="T56" fmla="*/ 199 w 918"/>
                  <a:gd name="T57" fmla="*/ 1160 h 1891"/>
                  <a:gd name="T58" fmla="*/ 342 w 918"/>
                  <a:gd name="T59" fmla="*/ 1078 h 1891"/>
                  <a:gd name="T60" fmla="*/ 271 w 918"/>
                  <a:gd name="T61" fmla="*/ 1334 h 1891"/>
                  <a:gd name="T62" fmla="*/ 390 w 918"/>
                  <a:gd name="T63" fmla="*/ 1237 h 1891"/>
                  <a:gd name="T64" fmla="*/ 384 w 918"/>
                  <a:gd name="T65" fmla="*/ 1513 h 1891"/>
                  <a:gd name="T66" fmla="*/ 430 w 918"/>
                  <a:gd name="T67" fmla="*/ 1513 h 1891"/>
                  <a:gd name="T68" fmla="*/ 541 w 918"/>
                  <a:gd name="T69" fmla="*/ 1674 h 1891"/>
                  <a:gd name="T70" fmla="*/ 624 w 918"/>
                  <a:gd name="T71" fmla="*/ 1508 h 1891"/>
                  <a:gd name="T72" fmla="*/ 776 w 918"/>
                  <a:gd name="T73" fmla="*/ 1808 h 1891"/>
                  <a:gd name="T74" fmla="*/ 903 w 918"/>
                  <a:gd name="T75" fmla="*/ 1868 h 1891"/>
                  <a:gd name="T76" fmla="*/ 654 w 918"/>
                  <a:gd name="T77" fmla="*/ 1881 h 1891"/>
                  <a:gd name="T78" fmla="*/ 397 w 918"/>
                  <a:gd name="T79" fmla="*/ 1758 h 1891"/>
                  <a:gd name="T80" fmla="*/ 538 w 918"/>
                  <a:gd name="T81" fmla="*/ 1691 h 1891"/>
                  <a:gd name="T82" fmla="*/ 185 w 918"/>
                  <a:gd name="T83" fmla="*/ 1581 h 1891"/>
                  <a:gd name="T84" fmla="*/ 460 w 918"/>
                  <a:gd name="T85" fmla="*/ 1631 h 1891"/>
                  <a:gd name="T86" fmla="*/ 361 w 918"/>
                  <a:gd name="T87" fmla="*/ 1529 h 1891"/>
                  <a:gd name="T88" fmla="*/ 70 w 918"/>
                  <a:gd name="T89" fmla="*/ 1358 h 1891"/>
                  <a:gd name="T90" fmla="*/ 316 w 918"/>
                  <a:gd name="T91" fmla="*/ 1463 h 1891"/>
                  <a:gd name="T92" fmla="*/ 13 w 918"/>
                  <a:gd name="T93" fmla="*/ 1142 h 1891"/>
                  <a:gd name="T94" fmla="*/ 217 w 918"/>
                  <a:gd name="T95" fmla="*/ 1275 h 1891"/>
                  <a:gd name="T96" fmla="*/ 2 w 918"/>
                  <a:gd name="T97" fmla="*/ 945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8" h="1891">
                    <a:moveTo>
                      <a:pt x="0" y="922"/>
                    </a:moveTo>
                    <a:cubicBezTo>
                      <a:pt x="27" y="924"/>
                      <a:pt x="51" y="936"/>
                      <a:pt x="73" y="951"/>
                    </a:cubicBezTo>
                    <a:cubicBezTo>
                      <a:pt x="107" y="975"/>
                      <a:pt x="129" y="1009"/>
                      <a:pt x="147" y="1046"/>
                    </a:cubicBezTo>
                    <a:cubicBezTo>
                      <a:pt x="153" y="1058"/>
                      <a:pt x="159" y="1071"/>
                      <a:pt x="165" y="1085"/>
                    </a:cubicBezTo>
                    <a:cubicBezTo>
                      <a:pt x="161" y="1047"/>
                      <a:pt x="157" y="1010"/>
                      <a:pt x="153" y="974"/>
                    </a:cubicBezTo>
                    <a:cubicBezTo>
                      <a:pt x="141" y="971"/>
                      <a:pt x="129" y="968"/>
                      <a:pt x="117" y="963"/>
                    </a:cubicBezTo>
                    <a:cubicBezTo>
                      <a:pt x="72" y="944"/>
                      <a:pt x="47" y="908"/>
                      <a:pt x="34" y="862"/>
                    </a:cubicBezTo>
                    <a:cubicBezTo>
                      <a:pt x="22" y="819"/>
                      <a:pt x="21" y="775"/>
                      <a:pt x="26" y="731"/>
                    </a:cubicBezTo>
                    <a:cubicBezTo>
                      <a:pt x="26" y="731"/>
                      <a:pt x="26" y="730"/>
                      <a:pt x="27" y="729"/>
                    </a:cubicBezTo>
                    <a:cubicBezTo>
                      <a:pt x="31" y="730"/>
                      <a:pt x="35" y="731"/>
                      <a:pt x="38" y="732"/>
                    </a:cubicBezTo>
                    <a:cubicBezTo>
                      <a:pt x="78" y="750"/>
                      <a:pt x="108" y="779"/>
                      <a:pt x="124" y="819"/>
                    </a:cubicBezTo>
                    <a:cubicBezTo>
                      <a:pt x="135" y="845"/>
                      <a:pt x="144" y="874"/>
                      <a:pt x="152" y="898"/>
                    </a:cubicBezTo>
                    <a:cubicBezTo>
                      <a:pt x="155" y="867"/>
                      <a:pt x="157" y="832"/>
                      <a:pt x="160" y="796"/>
                    </a:cubicBezTo>
                    <a:cubicBezTo>
                      <a:pt x="142" y="789"/>
                      <a:pt x="125" y="780"/>
                      <a:pt x="110" y="766"/>
                    </a:cubicBezTo>
                    <a:cubicBezTo>
                      <a:pt x="86" y="742"/>
                      <a:pt x="73" y="712"/>
                      <a:pt x="70" y="679"/>
                    </a:cubicBezTo>
                    <a:cubicBezTo>
                      <a:pt x="65" y="637"/>
                      <a:pt x="71" y="596"/>
                      <a:pt x="82" y="555"/>
                    </a:cubicBezTo>
                    <a:cubicBezTo>
                      <a:pt x="82" y="554"/>
                      <a:pt x="83" y="552"/>
                      <a:pt x="84" y="549"/>
                    </a:cubicBezTo>
                    <a:cubicBezTo>
                      <a:pt x="156" y="590"/>
                      <a:pt x="168" y="658"/>
                      <a:pt x="171" y="732"/>
                    </a:cubicBezTo>
                    <a:cubicBezTo>
                      <a:pt x="180" y="698"/>
                      <a:pt x="188" y="666"/>
                      <a:pt x="196" y="635"/>
                    </a:cubicBezTo>
                    <a:cubicBezTo>
                      <a:pt x="185" y="626"/>
                      <a:pt x="173" y="617"/>
                      <a:pt x="164" y="607"/>
                    </a:cubicBezTo>
                    <a:cubicBezTo>
                      <a:pt x="138" y="580"/>
                      <a:pt x="130" y="547"/>
                      <a:pt x="132" y="511"/>
                    </a:cubicBezTo>
                    <a:cubicBezTo>
                      <a:pt x="135" y="471"/>
                      <a:pt x="146" y="434"/>
                      <a:pt x="163" y="398"/>
                    </a:cubicBezTo>
                    <a:cubicBezTo>
                      <a:pt x="164" y="397"/>
                      <a:pt x="165" y="396"/>
                      <a:pt x="166" y="394"/>
                    </a:cubicBezTo>
                    <a:cubicBezTo>
                      <a:pt x="227" y="441"/>
                      <a:pt x="227" y="505"/>
                      <a:pt x="218" y="572"/>
                    </a:cubicBezTo>
                    <a:cubicBezTo>
                      <a:pt x="232" y="543"/>
                      <a:pt x="245" y="514"/>
                      <a:pt x="258" y="485"/>
                    </a:cubicBezTo>
                    <a:cubicBezTo>
                      <a:pt x="258" y="485"/>
                      <a:pt x="258" y="484"/>
                      <a:pt x="258" y="484"/>
                    </a:cubicBezTo>
                    <a:cubicBezTo>
                      <a:pt x="219" y="453"/>
                      <a:pt x="208" y="413"/>
                      <a:pt x="218" y="366"/>
                    </a:cubicBezTo>
                    <a:cubicBezTo>
                      <a:pt x="226" y="326"/>
                      <a:pt x="245" y="292"/>
                      <a:pt x="268" y="258"/>
                    </a:cubicBezTo>
                    <a:cubicBezTo>
                      <a:pt x="273" y="264"/>
                      <a:pt x="278" y="268"/>
                      <a:pt x="281" y="273"/>
                    </a:cubicBezTo>
                    <a:cubicBezTo>
                      <a:pt x="305" y="307"/>
                      <a:pt x="308" y="345"/>
                      <a:pt x="300" y="384"/>
                    </a:cubicBezTo>
                    <a:cubicBezTo>
                      <a:pt x="297" y="400"/>
                      <a:pt x="292" y="415"/>
                      <a:pt x="288" y="432"/>
                    </a:cubicBezTo>
                    <a:cubicBezTo>
                      <a:pt x="305" y="407"/>
                      <a:pt x="321" y="383"/>
                      <a:pt x="337" y="359"/>
                    </a:cubicBezTo>
                    <a:cubicBezTo>
                      <a:pt x="324" y="345"/>
                      <a:pt x="314" y="329"/>
                      <a:pt x="311" y="309"/>
                    </a:cubicBezTo>
                    <a:cubicBezTo>
                      <a:pt x="307" y="287"/>
                      <a:pt x="309" y="266"/>
                      <a:pt x="317" y="246"/>
                    </a:cubicBezTo>
                    <a:cubicBezTo>
                      <a:pt x="331" y="210"/>
                      <a:pt x="354" y="179"/>
                      <a:pt x="381" y="151"/>
                    </a:cubicBezTo>
                    <a:cubicBezTo>
                      <a:pt x="391" y="164"/>
                      <a:pt x="397" y="179"/>
                      <a:pt x="400" y="195"/>
                    </a:cubicBezTo>
                    <a:cubicBezTo>
                      <a:pt x="407" y="228"/>
                      <a:pt x="397" y="258"/>
                      <a:pt x="384" y="288"/>
                    </a:cubicBezTo>
                    <a:cubicBezTo>
                      <a:pt x="381" y="296"/>
                      <a:pt x="377" y="303"/>
                      <a:pt x="374" y="312"/>
                    </a:cubicBezTo>
                    <a:cubicBezTo>
                      <a:pt x="392" y="292"/>
                      <a:pt x="410" y="272"/>
                      <a:pt x="428" y="253"/>
                    </a:cubicBezTo>
                    <a:cubicBezTo>
                      <a:pt x="423" y="241"/>
                      <a:pt x="417" y="230"/>
                      <a:pt x="414" y="218"/>
                    </a:cubicBezTo>
                    <a:cubicBezTo>
                      <a:pt x="407" y="187"/>
                      <a:pt x="418" y="160"/>
                      <a:pt x="435" y="134"/>
                    </a:cubicBezTo>
                    <a:cubicBezTo>
                      <a:pt x="451" y="109"/>
                      <a:pt x="472" y="88"/>
                      <a:pt x="495" y="69"/>
                    </a:cubicBezTo>
                    <a:cubicBezTo>
                      <a:pt x="496" y="68"/>
                      <a:pt x="498" y="67"/>
                      <a:pt x="501" y="65"/>
                    </a:cubicBezTo>
                    <a:cubicBezTo>
                      <a:pt x="527" y="120"/>
                      <a:pt x="502" y="165"/>
                      <a:pt x="473" y="209"/>
                    </a:cubicBezTo>
                    <a:cubicBezTo>
                      <a:pt x="475" y="208"/>
                      <a:pt x="476" y="207"/>
                      <a:pt x="477" y="206"/>
                    </a:cubicBezTo>
                    <a:cubicBezTo>
                      <a:pt x="493" y="194"/>
                      <a:pt x="508" y="181"/>
                      <a:pt x="523" y="168"/>
                    </a:cubicBezTo>
                    <a:cubicBezTo>
                      <a:pt x="527" y="165"/>
                      <a:pt x="529" y="162"/>
                      <a:pt x="526" y="156"/>
                    </a:cubicBezTo>
                    <a:cubicBezTo>
                      <a:pt x="515" y="129"/>
                      <a:pt x="520" y="104"/>
                      <a:pt x="534" y="80"/>
                    </a:cubicBezTo>
                    <a:cubicBezTo>
                      <a:pt x="549" y="54"/>
                      <a:pt x="593" y="14"/>
                      <a:pt x="622" y="0"/>
                    </a:cubicBezTo>
                    <a:cubicBezTo>
                      <a:pt x="631" y="23"/>
                      <a:pt x="630" y="46"/>
                      <a:pt x="620" y="66"/>
                    </a:cubicBezTo>
                    <a:cubicBezTo>
                      <a:pt x="610" y="86"/>
                      <a:pt x="596" y="105"/>
                      <a:pt x="583" y="126"/>
                    </a:cubicBezTo>
                    <a:cubicBezTo>
                      <a:pt x="601" y="113"/>
                      <a:pt x="620" y="103"/>
                      <a:pt x="634" y="88"/>
                    </a:cubicBezTo>
                    <a:cubicBezTo>
                      <a:pt x="676" y="41"/>
                      <a:pt x="728" y="14"/>
                      <a:pt x="789" y="7"/>
                    </a:cubicBezTo>
                    <a:cubicBezTo>
                      <a:pt x="805" y="5"/>
                      <a:pt x="821" y="5"/>
                      <a:pt x="840" y="4"/>
                    </a:cubicBezTo>
                    <a:cubicBezTo>
                      <a:pt x="837" y="7"/>
                      <a:pt x="836" y="9"/>
                      <a:pt x="835" y="10"/>
                    </a:cubicBezTo>
                    <a:cubicBezTo>
                      <a:pt x="780" y="60"/>
                      <a:pt x="717" y="94"/>
                      <a:pt x="643" y="107"/>
                    </a:cubicBezTo>
                    <a:cubicBezTo>
                      <a:pt x="641" y="107"/>
                      <a:pt x="639" y="108"/>
                      <a:pt x="637" y="109"/>
                    </a:cubicBezTo>
                    <a:cubicBezTo>
                      <a:pt x="622" y="118"/>
                      <a:pt x="608" y="127"/>
                      <a:pt x="594" y="136"/>
                    </a:cubicBezTo>
                    <a:cubicBezTo>
                      <a:pt x="640" y="122"/>
                      <a:pt x="684" y="119"/>
                      <a:pt x="722" y="159"/>
                    </a:cubicBezTo>
                    <a:cubicBezTo>
                      <a:pt x="710" y="164"/>
                      <a:pt x="699" y="169"/>
                      <a:pt x="688" y="173"/>
                    </a:cubicBezTo>
                    <a:cubicBezTo>
                      <a:pt x="658" y="185"/>
                      <a:pt x="627" y="195"/>
                      <a:pt x="593" y="193"/>
                    </a:cubicBezTo>
                    <a:cubicBezTo>
                      <a:pt x="576" y="192"/>
                      <a:pt x="561" y="187"/>
                      <a:pt x="546" y="178"/>
                    </a:cubicBezTo>
                    <a:cubicBezTo>
                      <a:pt x="542" y="175"/>
                      <a:pt x="539" y="176"/>
                      <a:pt x="534" y="179"/>
                    </a:cubicBezTo>
                    <a:cubicBezTo>
                      <a:pt x="521" y="191"/>
                      <a:pt x="507" y="202"/>
                      <a:pt x="494" y="214"/>
                    </a:cubicBezTo>
                    <a:cubicBezTo>
                      <a:pt x="541" y="193"/>
                      <a:pt x="587" y="188"/>
                      <a:pt x="632" y="225"/>
                    </a:cubicBezTo>
                    <a:cubicBezTo>
                      <a:pt x="615" y="234"/>
                      <a:pt x="601" y="243"/>
                      <a:pt x="585" y="250"/>
                    </a:cubicBezTo>
                    <a:cubicBezTo>
                      <a:pt x="563" y="261"/>
                      <a:pt x="540" y="271"/>
                      <a:pt x="515" y="274"/>
                    </a:cubicBezTo>
                    <a:cubicBezTo>
                      <a:pt x="491" y="277"/>
                      <a:pt x="469" y="274"/>
                      <a:pt x="447" y="264"/>
                    </a:cubicBezTo>
                    <a:cubicBezTo>
                      <a:pt x="445" y="263"/>
                      <a:pt x="440" y="264"/>
                      <a:pt x="439" y="265"/>
                    </a:cubicBezTo>
                    <a:cubicBezTo>
                      <a:pt x="425" y="280"/>
                      <a:pt x="411" y="295"/>
                      <a:pt x="397" y="311"/>
                    </a:cubicBezTo>
                    <a:cubicBezTo>
                      <a:pt x="420" y="297"/>
                      <a:pt x="443" y="286"/>
                      <a:pt x="470" y="284"/>
                    </a:cubicBezTo>
                    <a:cubicBezTo>
                      <a:pt x="497" y="282"/>
                      <a:pt x="522" y="289"/>
                      <a:pt x="545" y="305"/>
                    </a:cubicBezTo>
                    <a:cubicBezTo>
                      <a:pt x="541" y="309"/>
                      <a:pt x="538" y="311"/>
                      <a:pt x="534" y="314"/>
                    </a:cubicBezTo>
                    <a:cubicBezTo>
                      <a:pt x="509" y="334"/>
                      <a:pt x="482" y="352"/>
                      <a:pt x="453" y="364"/>
                    </a:cubicBezTo>
                    <a:cubicBezTo>
                      <a:pt x="422" y="377"/>
                      <a:pt x="391" y="379"/>
                      <a:pt x="359" y="369"/>
                    </a:cubicBezTo>
                    <a:cubicBezTo>
                      <a:pt x="353" y="368"/>
                      <a:pt x="350" y="368"/>
                      <a:pt x="347" y="373"/>
                    </a:cubicBezTo>
                    <a:cubicBezTo>
                      <a:pt x="337" y="389"/>
                      <a:pt x="326" y="404"/>
                      <a:pt x="316" y="420"/>
                    </a:cubicBezTo>
                    <a:cubicBezTo>
                      <a:pt x="314" y="422"/>
                      <a:pt x="313" y="424"/>
                      <a:pt x="312" y="427"/>
                    </a:cubicBezTo>
                    <a:cubicBezTo>
                      <a:pt x="359" y="386"/>
                      <a:pt x="409" y="371"/>
                      <a:pt x="468" y="400"/>
                    </a:cubicBezTo>
                    <a:cubicBezTo>
                      <a:pt x="449" y="423"/>
                      <a:pt x="428" y="442"/>
                      <a:pt x="405" y="459"/>
                    </a:cubicBezTo>
                    <a:cubicBezTo>
                      <a:pt x="388" y="471"/>
                      <a:pt x="370" y="483"/>
                      <a:pt x="350" y="488"/>
                    </a:cubicBezTo>
                    <a:cubicBezTo>
                      <a:pt x="338" y="491"/>
                      <a:pt x="325" y="494"/>
                      <a:pt x="312" y="494"/>
                    </a:cubicBezTo>
                    <a:cubicBezTo>
                      <a:pt x="300" y="495"/>
                      <a:pt x="287" y="493"/>
                      <a:pt x="273" y="492"/>
                    </a:cubicBezTo>
                    <a:cubicBezTo>
                      <a:pt x="262" y="518"/>
                      <a:pt x="249" y="544"/>
                      <a:pt x="237" y="570"/>
                    </a:cubicBezTo>
                    <a:cubicBezTo>
                      <a:pt x="238" y="571"/>
                      <a:pt x="238" y="571"/>
                      <a:pt x="239" y="571"/>
                    </a:cubicBezTo>
                    <a:cubicBezTo>
                      <a:pt x="280" y="516"/>
                      <a:pt x="331" y="491"/>
                      <a:pt x="402" y="514"/>
                    </a:cubicBezTo>
                    <a:cubicBezTo>
                      <a:pt x="397" y="520"/>
                      <a:pt x="394" y="526"/>
                      <a:pt x="390" y="532"/>
                    </a:cubicBezTo>
                    <a:cubicBezTo>
                      <a:pt x="372" y="557"/>
                      <a:pt x="351" y="581"/>
                      <a:pt x="327" y="601"/>
                    </a:cubicBezTo>
                    <a:cubicBezTo>
                      <a:pt x="296" y="627"/>
                      <a:pt x="261" y="639"/>
                      <a:pt x="221" y="638"/>
                    </a:cubicBezTo>
                    <a:cubicBezTo>
                      <a:pt x="215" y="638"/>
                      <a:pt x="212" y="640"/>
                      <a:pt x="211" y="646"/>
                    </a:cubicBezTo>
                    <a:cubicBezTo>
                      <a:pt x="204" y="672"/>
                      <a:pt x="197" y="699"/>
                      <a:pt x="190" y="725"/>
                    </a:cubicBezTo>
                    <a:cubicBezTo>
                      <a:pt x="190" y="727"/>
                      <a:pt x="190" y="728"/>
                      <a:pt x="190" y="730"/>
                    </a:cubicBezTo>
                    <a:cubicBezTo>
                      <a:pt x="209" y="690"/>
                      <a:pt x="235" y="657"/>
                      <a:pt x="279" y="643"/>
                    </a:cubicBezTo>
                    <a:cubicBezTo>
                      <a:pt x="302" y="635"/>
                      <a:pt x="332" y="633"/>
                      <a:pt x="353" y="640"/>
                    </a:cubicBezTo>
                    <a:cubicBezTo>
                      <a:pt x="348" y="649"/>
                      <a:pt x="344" y="659"/>
                      <a:pt x="340" y="668"/>
                    </a:cubicBezTo>
                    <a:cubicBezTo>
                      <a:pt x="322" y="701"/>
                      <a:pt x="302" y="733"/>
                      <a:pt x="274" y="758"/>
                    </a:cubicBezTo>
                    <a:cubicBezTo>
                      <a:pt x="249" y="781"/>
                      <a:pt x="219" y="793"/>
                      <a:pt x="185" y="797"/>
                    </a:cubicBezTo>
                    <a:cubicBezTo>
                      <a:pt x="180" y="798"/>
                      <a:pt x="177" y="798"/>
                      <a:pt x="176" y="804"/>
                    </a:cubicBezTo>
                    <a:cubicBezTo>
                      <a:pt x="174" y="837"/>
                      <a:pt x="171" y="870"/>
                      <a:pt x="169" y="904"/>
                    </a:cubicBezTo>
                    <a:cubicBezTo>
                      <a:pt x="175" y="888"/>
                      <a:pt x="180" y="872"/>
                      <a:pt x="187" y="858"/>
                    </a:cubicBezTo>
                    <a:cubicBezTo>
                      <a:pt x="213" y="804"/>
                      <a:pt x="257" y="778"/>
                      <a:pt x="316" y="777"/>
                    </a:cubicBezTo>
                    <a:cubicBezTo>
                      <a:pt x="318" y="777"/>
                      <a:pt x="319" y="777"/>
                      <a:pt x="321" y="777"/>
                    </a:cubicBezTo>
                    <a:cubicBezTo>
                      <a:pt x="322" y="777"/>
                      <a:pt x="323" y="778"/>
                      <a:pt x="325" y="778"/>
                    </a:cubicBezTo>
                    <a:cubicBezTo>
                      <a:pt x="322" y="787"/>
                      <a:pt x="320" y="796"/>
                      <a:pt x="318" y="805"/>
                    </a:cubicBezTo>
                    <a:cubicBezTo>
                      <a:pt x="308" y="837"/>
                      <a:pt x="295" y="869"/>
                      <a:pt x="276" y="897"/>
                    </a:cubicBezTo>
                    <a:cubicBezTo>
                      <a:pt x="252" y="935"/>
                      <a:pt x="218" y="958"/>
                      <a:pt x="177" y="971"/>
                    </a:cubicBezTo>
                    <a:cubicBezTo>
                      <a:pt x="172" y="972"/>
                      <a:pt x="170" y="973"/>
                      <a:pt x="171" y="979"/>
                    </a:cubicBezTo>
                    <a:cubicBezTo>
                      <a:pt x="174" y="1013"/>
                      <a:pt x="178" y="1048"/>
                      <a:pt x="181" y="1083"/>
                    </a:cubicBezTo>
                    <a:cubicBezTo>
                      <a:pt x="182" y="1083"/>
                      <a:pt x="183" y="1083"/>
                      <a:pt x="183" y="1083"/>
                    </a:cubicBezTo>
                    <a:cubicBezTo>
                      <a:pt x="185" y="1074"/>
                      <a:pt x="185" y="1064"/>
                      <a:pt x="187" y="1055"/>
                    </a:cubicBezTo>
                    <a:cubicBezTo>
                      <a:pt x="188" y="1045"/>
                      <a:pt x="190" y="1036"/>
                      <a:pt x="193" y="1027"/>
                    </a:cubicBezTo>
                    <a:cubicBezTo>
                      <a:pt x="211" y="963"/>
                      <a:pt x="262" y="927"/>
                      <a:pt x="321" y="922"/>
                    </a:cubicBezTo>
                    <a:cubicBezTo>
                      <a:pt x="320" y="934"/>
                      <a:pt x="319" y="946"/>
                      <a:pt x="317" y="958"/>
                    </a:cubicBezTo>
                    <a:cubicBezTo>
                      <a:pt x="313" y="991"/>
                      <a:pt x="306" y="1023"/>
                      <a:pt x="293" y="1054"/>
                    </a:cubicBezTo>
                    <a:cubicBezTo>
                      <a:pt x="276" y="1096"/>
                      <a:pt x="245" y="1128"/>
                      <a:pt x="204" y="1148"/>
                    </a:cubicBezTo>
                    <a:cubicBezTo>
                      <a:pt x="198" y="1151"/>
                      <a:pt x="197" y="1154"/>
                      <a:pt x="199" y="1160"/>
                    </a:cubicBezTo>
                    <a:cubicBezTo>
                      <a:pt x="210" y="1195"/>
                      <a:pt x="222" y="1230"/>
                      <a:pt x="233" y="1266"/>
                    </a:cubicBezTo>
                    <a:cubicBezTo>
                      <a:pt x="233" y="1268"/>
                      <a:pt x="235" y="1270"/>
                      <a:pt x="235" y="1271"/>
                    </a:cubicBezTo>
                    <a:cubicBezTo>
                      <a:pt x="235" y="1252"/>
                      <a:pt x="233" y="1233"/>
                      <a:pt x="233" y="1214"/>
                    </a:cubicBezTo>
                    <a:cubicBezTo>
                      <a:pt x="235" y="1150"/>
                      <a:pt x="280" y="1094"/>
                      <a:pt x="342" y="1078"/>
                    </a:cubicBezTo>
                    <a:cubicBezTo>
                      <a:pt x="343" y="1077"/>
                      <a:pt x="343" y="1078"/>
                      <a:pt x="345" y="1078"/>
                    </a:cubicBezTo>
                    <a:cubicBezTo>
                      <a:pt x="346" y="1091"/>
                      <a:pt x="348" y="1104"/>
                      <a:pt x="349" y="1117"/>
                    </a:cubicBezTo>
                    <a:cubicBezTo>
                      <a:pt x="351" y="1153"/>
                      <a:pt x="351" y="1189"/>
                      <a:pt x="342" y="1225"/>
                    </a:cubicBezTo>
                    <a:cubicBezTo>
                      <a:pt x="332" y="1270"/>
                      <a:pt x="307" y="1306"/>
                      <a:pt x="271" y="1334"/>
                    </a:cubicBezTo>
                    <a:cubicBezTo>
                      <a:pt x="269" y="1336"/>
                      <a:pt x="267" y="1337"/>
                      <a:pt x="265" y="1339"/>
                    </a:cubicBezTo>
                    <a:cubicBezTo>
                      <a:pt x="285" y="1380"/>
                      <a:pt x="307" y="1419"/>
                      <a:pt x="334" y="1457"/>
                    </a:cubicBezTo>
                    <a:cubicBezTo>
                      <a:pt x="328" y="1439"/>
                      <a:pt x="323" y="1422"/>
                      <a:pt x="319" y="1405"/>
                    </a:cubicBezTo>
                    <a:cubicBezTo>
                      <a:pt x="302" y="1336"/>
                      <a:pt x="329" y="1273"/>
                      <a:pt x="390" y="1237"/>
                    </a:cubicBezTo>
                    <a:cubicBezTo>
                      <a:pt x="393" y="1235"/>
                      <a:pt x="397" y="1233"/>
                      <a:pt x="402" y="1230"/>
                    </a:cubicBezTo>
                    <a:cubicBezTo>
                      <a:pt x="408" y="1254"/>
                      <a:pt x="416" y="1277"/>
                      <a:pt x="421" y="1300"/>
                    </a:cubicBezTo>
                    <a:cubicBezTo>
                      <a:pt x="429" y="1333"/>
                      <a:pt x="434" y="1366"/>
                      <a:pt x="431" y="1399"/>
                    </a:cubicBezTo>
                    <a:cubicBezTo>
                      <a:pt x="428" y="1442"/>
                      <a:pt x="411" y="1480"/>
                      <a:pt x="384" y="1513"/>
                    </a:cubicBezTo>
                    <a:cubicBezTo>
                      <a:pt x="383" y="1514"/>
                      <a:pt x="381" y="1516"/>
                      <a:pt x="379" y="1518"/>
                    </a:cubicBezTo>
                    <a:cubicBezTo>
                      <a:pt x="409" y="1554"/>
                      <a:pt x="441" y="1588"/>
                      <a:pt x="478" y="1619"/>
                    </a:cubicBezTo>
                    <a:cubicBezTo>
                      <a:pt x="474" y="1614"/>
                      <a:pt x="470" y="1609"/>
                      <a:pt x="467" y="1604"/>
                    </a:cubicBezTo>
                    <a:cubicBezTo>
                      <a:pt x="448" y="1576"/>
                      <a:pt x="434" y="1547"/>
                      <a:pt x="430" y="1513"/>
                    </a:cubicBezTo>
                    <a:cubicBezTo>
                      <a:pt x="422" y="1455"/>
                      <a:pt x="450" y="1403"/>
                      <a:pt x="491" y="1374"/>
                    </a:cubicBezTo>
                    <a:cubicBezTo>
                      <a:pt x="524" y="1429"/>
                      <a:pt x="554" y="1485"/>
                      <a:pt x="564" y="1550"/>
                    </a:cubicBezTo>
                    <a:cubicBezTo>
                      <a:pt x="571" y="1591"/>
                      <a:pt x="563" y="1630"/>
                      <a:pt x="545" y="1668"/>
                    </a:cubicBezTo>
                    <a:cubicBezTo>
                      <a:pt x="544" y="1670"/>
                      <a:pt x="543" y="1672"/>
                      <a:pt x="541" y="1674"/>
                    </a:cubicBezTo>
                    <a:cubicBezTo>
                      <a:pt x="585" y="1708"/>
                      <a:pt x="632" y="1737"/>
                      <a:pt x="682" y="1762"/>
                    </a:cubicBezTo>
                    <a:cubicBezTo>
                      <a:pt x="680" y="1760"/>
                      <a:pt x="677" y="1758"/>
                      <a:pt x="675" y="1756"/>
                    </a:cubicBezTo>
                    <a:cubicBezTo>
                      <a:pt x="648" y="1733"/>
                      <a:pt x="624" y="1709"/>
                      <a:pt x="607" y="1678"/>
                    </a:cubicBezTo>
                    <a:cubicBezTo>
                      <a:pt x="577" y="1624"/>
                      <a:pt x="584" y="1556"/>
                      <a:pt x="624" y="1508"/>
                    </a:cubicBezTo>
                    <a:cubicBezTo>
                      <a:pt x="631" y="1515"/>
                      <a:pt x="637" y="1521"/>
                      <a:pt x="643" y="1527"/>
                    </a:cubicBezTo>
                    <a:cubicBezTo>
                      <a:pt x="681" y="1565"/>
                      <a:pt x="715" y="1605"/>
                      <a:pt x="742" y="1650"/>
                    </a:cubicBezTo>
                    <a:cubicBezTo>
                      <a:pt x="770" y="1697"/>
                      <a:pt x="780" y="1747"/>
                      <a:pt x="770" y="1800"/>
                    </a:cubicBezTo>
                    <a:cubicBezTo>
                      <a:pt x="769" y="1806"/>
                      <a:pt x="773" y="1807"/>
                      <a:pt x="776" y="1808"/>
                    </a:cubicBezTo>
                    <a:cubicBezTo>
                      <a:pt x="817" y="1822"/>
                      <a:pt x="858" y="1837"/>
                      <a:pt x="900" y="1851"/>
                    </a:cubicBezTo>
                    <a:cubicBezTo>
                      <a:pt x="902" y="1852"/>
                      <a:pt x="905" y="1853"/>
                      <a:pt x="908" y="1853"/>
                    </a:cubicBezTo>
                    <a:cubicBezTo>
                      <a:pt x="913" y="1855"/>
                      <a:pt x="918" y="1858"/>
                      <a:pt x="915" y="1864"/>
                    </a:cubicBezTo>
                    <a:cubicBezTo>
                      <a:pt x="913" y="1870"/>
                      <a:pt x="909" y="1870"/>
                      <a:pt x="903" y="1868"/>
                    </a:cubicBezTo>
                    <a:cubicBezTo>
                      <a:pt x="890" y="1864"/>
                      <a:pt x="877" y="1861"/>
                      <a:pt x="864" y="1856"/>
                    </a:cubicBezTo>
                    <a:cubicBezTo>
                      <a:pt x="832" y="1845"/>
                      <a:pt x="801" y="1834"/>
                      <a:pt x="770" y="1822"/>
                    </a:cubicBezTo>
                    <a:cubicBezTo>
                      <a:pt x="764" y="1820"/>
                      <a:pt x="762" y="1820"/>
                      <a:pt x="758" y="1825"/>
                    </a:cubicBezTo>
                    <a:cubicBezTo>
                      <a:pt x="731" y="1857"/>
                      <a:pt x="695" y="1874"/>
                      <a:pt x="654" y="1881"/>
                    </a:cubicBezTo>
                    <a:cubicBezTo>
                      <a:pt x="590" y="1891"/>
                      <a:pt x="531" y="1875"/>
                      <a:pt x="473" y="1850"/>
                    </a:cubicBezTo>
                    <a:cubicBezTo>
                      <a:pt x="436" y="1833"/>
                      <a:pt x="401" y="1813"/>
                      <a:pt x="368" y="1789"/>
                    </a:cubicBezTo>
                    <a:cubicBezTo>
                      <a:pt x="364" y="1787"/>
                      <a:pt x="361" y="1783"/>
                      <a:pt x="356" y="1780"/>
                    </a:cubicBezTo>
                    <a:cubicBezTo>
                      <a:pt x="369" y="1770"/>
                      <a:pt x="383" y="1763"/>
                      <a:pt x="397" y="1758"/>
                    </a:cubicBezTo>
                    <a:cubicBezTo>
                      <a:pt x="449" y="1738"/>
                      <a:pt x="501" y="1736"/>
                      <a:pt x="555" y="1749"/>
                    </a:cubicBezTo>
                    <a:cubicBezTo>
                      <a:pt x="597" y="1758"/>
                      <a:pt x="639" y="1770"/>
                      <a:pt x="682" y="1782"/>
                    </a:cubicBezTo>
                    <a:cubicBezTo>
                      <a:pt x="678" y="1780"/>
                      <a:pt x="675" y="1778"/>
                      <a:pt x="671" y="1776"/>
                    </a:cubicBezTo>
                    <a:cubicBezTo>
                      <a:pt x="624" y="1751"/>
                      <a:pt x="580" y="1723"/>
                      <a:pt x="538" y="1691"/>
                    </a:cubicBezTo>
                    <a:cubicBezTo>
                      <a:pt x="533" y="1687"/>
                      <a:pt x="529" y="1687"/>
                      <a:pt x="524" y="1691"/>
                    </a:cubicBezTo>
                    <a:cubicBezTo>
                      <a:pt x="484" y="1719"/>
                      <a:pt x="440" y="1726"/>
                      <a:pt x="392" y="1718"/>
                    </a:cubicBezTo>
                    <a:cubicBezTo>
                      <a:pt x="347" y="1710"/>
                      <a:pt x="308" y="1689"/>
                      <a:pt x="272" y="1662"/>
                    </a:cubicBezTo>
                    <a:cubicBezTo>
                      <a:pt x="240" y="1638"/>
                      <a:pt x="211" y="1611"/>
                      <a:pt x="185" y="1581"/>
                    </a:cubicBezTo>
                    <a:cubicBezTo>
                      <a:pt x="183" y="1578"/>
                      <a:pt x="181" y="1575"/>
                      <a:pt x="178" y="1571"/>
                    </a:cubicBezTo>
                    <a:cubicBezTo>
                      <a:pt x="188" y="1568"/>
                      <a:pt x="198" y="1564"/>
                      <a:pt x="207" y="1562"/>
                    </a:cubicBezTo>
                    <a:cubicBezTo>
                      <a:pt x="263" y="1549"/>
                      <a:pt x="317" y="1557"/>
                      <a:pt x="368" y="1582"/>
                    </a:cubicBezTo>
                    <a:cubicBezTo>
                      <a:pt x="399" y="1597"/>
                      <a:pt x="429" y="1614"/>
                      <a:pt x="460" y="1631"/>
                    </a:cubicBezTo>
                    <a:cubicBezTo>
                      <a:pt x="462" y="1632"/>
                      <a:pt x="464" y="1633"/>
                      <a:pt x="467" y="1633"/>
                    </a:cubicBezTo>
                    <a:cubicBezTo>
                      <a:pt x="459" y="1625"/>
                      <a:pt x="450" y="1618"/>
                      <a:pt x="442" y="1610"/>
                    </a:cubicBezTo>
                    <a:cubicBezTo>
                      <a:pt x="418" y="1584"/>
                      <a:pt x="394" y="1558"/>
                      <a:pt x="370" y="1532"/>
                    </a:cubicBezTo>
                    <a:cubicBezTo>
                      <a:pt x="367" y="1528"/>
                      <a:pt x="365" y="1527"/>
                      <a:pt x="361" y="1529"/>
                    </a:cubicBezTo>
                    <a:cubicBezTo>
                      <a:pt x="311" y="1551"/>
                      <a:pt x="262" y="1546"/>
                      <a:pt x="215" y="1522"/>
                    </a:cubicBezTo>
                    <a:cubicBezTo>
                      <a:pt x="171" y="1499"/>
                      <a:pt x="138" y="1464"/>
                      <a:pt x="110" y="1425"/>
                    </a:cubicBezTo>
                    <a:cubicBezTo>
                      <a:pt x="97" y="1406"/>
                      <a:pt x="86" y="1385"/>
                      <a:pt x="74" y="1366"/>
                    </a:cubicBezTo>
                    <a:cubicBezTo>
                      <a:pt x="72" y="1364"/>
                      <a:pt x="72" y="1361"/>
                      <a:pt x="70" y="1358"/>
                    </a:cubicBezTo>
                    <a:cubicBezTo>
                      <a:pt x="90" y="1353"/>
                      <a:pt x="108" y="1353"/>
                      <a:pt x="127" y="1355"/>
                    </a:cubicBezTo>
                    <a:cubicBezTo>
                      <a:pt x="174" y="1359"/>
                      <a:pt x="216" y="1379"/>
                      <a:pt x="252" y="1408"/>
                    </a:cubicBezTo>
                    <a:cubicBezTo>
                      <a:pt x="273" y="1425"/>
                      <a:pt x="293" y="1443"/>
                      <a:pt x="314" y="1461"/>
                    </a:cubicBezTo>
                    <a:cubicBezTo>
                      <a:pt x="315" y="1462"/>
                      <a:pt x="316" y="1463"/>
                      <a:pt x="316" y="1463"/>
                    </a:cubicBezTo>
                    <a:cubicBezTo>
                      <a:pt x="294" y="1424"/>
                      <a:pt x="271" y="1386"/>
                      <a:pt x="248" y="1346"/>
                    </a:cubicBezTo>
                    <a:cubicBezTo>
                      <a:pt x="227" y="1351"/>
                      <a:pt x="204" y="1352"/>
                      <a:pt x="182" y="1347"/>
                    </a:cubicBezTo>
                    <a:cubicBezTo>
                      <a:pt x="138" y="1337"/>
                      <a:pt x="104" y="1312"/>
                      <a:pt x="78" y="1278"/>
                    </a:cubicBezTo>
                    <a:cubicBezTo>
                      <a:pt x="47" y="1237"/>
                      <a:pt x="27" y="1191"/>
                      <a:pt x="13" y="1142"/>
                    </a:cubicBezTo>
                    <a:cubicBezTo>
                      <a:pt x="13" y="1141"/>
                      <a:pt x="13" y="1139"/>
                      <a:pt x="12" y="1135"/>
                    </a:cubicBezTo>
                    <a:cubicBezTo>
                      <a:pt x="26" y="1137"/>
                      <a:pt x="40" y="1138"/>
                      <a:pt x="53" y="1141"/>
                    </a:cubicBezTo>
                    <a:cubicBezTo>
                      <a:pt x="105" y="1152"/>
                      <a:pt x="145" y="1182"/>
                      <a:pt x="177" y="1222"/>
                    </a:cubicBezTo>
                    <a:cubicBezTo>
                      <a:pt x="191" y="1240"/>
                      <a:pt x="205" y="1258"/>
                      <a:pt x="217" y="1275"/>
                    </a:cubicBezTo>
                    <a:cubicBezTo>
                      <a:pt x="205" y="1237"/>
                      <a:pt x="192" y="1197"/>
                      <a:pt x="180" y="1156"/>
                    </a:cubicBezTo>
                    <a:cubicBezTo>
                      <a:pt x="168" y="1155"/>
                      <a:pt x="156" y="1155"/>
                      <a:pt x="144" y="1152"/>
                    </a:cubicBezTo>
                    <a:cubicBezTo>
                      <a:pt x="97" y="1142"/>
                      <a:pt x="64" y="1114"/>
                      <a:pt x="40" y="1073"/>
                    </a:cubicBezTo>
                    <a:cubicBezTo>
                      <a:pt x="18" y="1033"/>
                      <a:pt x="8" y="990"/>
                      <a:pt x="2" y="945"/>
                    </a:cubicBezTo>
                    <a:cubicBezTo>
                      <a:pt x="1" y="942"/>
                      <a:pt x="1" y="940"/>
                      <a:pt x="0" y="937"/>
                    </a:cubicBezTo>
                    <a:cubicBezTo>
                      <a:pt x="0" y="932"/>
                      <a:pt x="0" y="927"/>
                      <a:pt x="0" y="922"/>
                    </a:cubicBezTo>
                    <a:close/>
                  </a:path>
                </a:pathLst>
              </a:custGeom>
              <a:solidFill>
                <a:srgbClr val="9E7800">
                  <a:alpha val="61000"/>
                </a:srgbClr>
              </a:solidFill>
              <a:ln>
                <a:noFill/>
              </a:ln>
            </p:spPr>
            <p:txBody>
              <a:bodyPr vert="horz" wrap="square" lIns="81271" tIns="40635" rIns="81271" bIns="40635" numCol="1" anchor="t" anchorCtr="0" compatLnSpc="1"/>
              <a:lstStyle/>
              <a:p>
                <a:pPr marL="0" marR="0" lvl="0" indent="0" algn="ctr" defTabSz="3873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1267"/>
              <p:cNvSpPr/>
              <p:nvPr/>
            </p:nvSpPr>
            <p:spPr bwMode="auto">
              <a:xfrm flipH="1">
                <a:off x="8801238" y="3480723"/>
                <a:ext cx="239567" cy="493578"/>
              </a:xfrm>
              <a:custGeom>
                <a:avLst/>
                <a:gdLst>
                  <a:gd name="T0" fmla="*/ 165 w 918"/>
                  <a:gd name="T1" fmla="*/ 1085 h 1891"/>
                  <a:gd name="T2" fmla="*/ 26 w 918"/>
                  <a:gd name="T3" fmla="*/ 731 h 1891"/>
                  <a:gd name="T4" fmla="*/ 152 w 918"/>
                  <a:gd name="T5" fmla="*/ 898 h 1891"/>
                  <a:gd name="T6" fmla="*/ 82 w 918"/>
                  <a:gd name="T7" fmla="*/ 555 h 1891"/>
                  <a:gd name="T8" fmla="*/ 164 w 918"/>
                  <a:gd name="T9" fmla="*/ 607 h 1891"/>
                  <a:gd name="T10" fmla="*/ 218 w 918"/>
                  <a:gd name="T11" fmla="*/ 572 h 1891"/>
                  <a:gd name="T12" fmla="*/ 268 w 918"/>
                  <a:gd name="T13" fmla="*/ 258 h 1891"/>
                  <a:gd name="T14" fmla="*/ 337 w 918"/>
                  <a:gd name="T15" fmla="*/ 359 h 1891"/>
                  <a:gd name="T16" fmla="*/ 400 w 918"/>
                  <a:gd name="T17" fmla="*/ 195 h 1891"/>
                  <a:gd name="T18" fmla="*/ 414 w 918"/>
                  <a:gd name="T19" fmla="*/ 218 h 1891"/>
                  <a:gd name="T20" fmla="*/ 473 w 918"/>
                  <a:gd name="T21" fmla="*/ 209 h 1891"/>
                  <a:gd name="T22" fmla="*/ 534 w 918"/>
                  <a:gd name="T23" fmla="*/ 80 h 1891"/>
                  <a:gd name="T24" fmla="*/ 634 w 918"/>
                  <a:gd name="T25" fmla="*/ 88 h 1891"/>
                  <a:gd name="T26" fmla="*/ 643 w 918"/>
                  <a:gd name="T27" fmla="*/ 107 h 1891"/>
                  <a:gd name="T28" fmla="*/ 688 w 918"/>
                  <a:gd name="T29" fmla="*/ 173 h 1891"/>
                  <a:gd name="T30" fmla="*/ 494 w 918"/>
                  <a:gd name="T31" fmla="*/ 214 h 1891"/>
                  <a:gd name="T32" fmla="*/ 447 w 918"/>
                  <a:gd name="T33" fmla="*/ 264 h 1891"/>
                  <a:gd name="T34" fmla="*/ 545 w 918"/>
                  <a:gd name="T35" fmla="*/ 305 h 1891"/>
                  <a:gd name="T36" fmla="*/ 347 w 918"/>
                  <a:gd name="T37" fmla="*/ 373 h 1891"/>
                  <a:gd name="T38" fmla="*/ 405 w 918"/>
                  <a:gd name="T39" fmla="*/ 459 h 1891"/>
                  <a:gd name="T40" fmla="*/ 237 w 918"/>
                  <a:gd name="T41" fmla="*/ 570 h 1891"/>
                  <a:gd name="T42" fmla="*/ 327 w 918"/>
                  <a:gd name="T43" fmla="*/ 601 h 1891"/>
                  <a:gd name="T44" fmla="*/ 190 w 918"/>
                  <a:gd name="T45" fmla="*/ 730 h 1891"/>
                  <a:gd name="T46" fmla="*/ 274 w 918"/>
                  <a:gd name="T47" fmla="*/ 758 h 1891"/>
                  <a:gd name="T48" fmla="*/ 187 w 918"/>
                  <a:gd name="T49" fmla="*/ 858 h 1891"/>
                  <a:gd name="T50" fmla="*/ 318 w 918"/>
                  <a:gd name="T51" fmla="*/ 805 h 1891"/>
                  <a:gd name="T52" fmla="*/ 181 w 918"/>
                  <a:gd name="T53" fmla="*/ 1083 h 1891"/>
                  <a:gd name="T54" fmla="*/ 321 w 918"/>
                  <a:gd name="T55" fmla="*/ 922 h 1891"/>
                  <a:gd name="T56" fmla="*/ 199 w 918"/>
                  <a:gd name="T57" fmla="*/ 1160 h 1891"/>
                  <a:gd name="T58" fmla="*/ 342 w 918"/>
                  <a:gd name="T59" fmla="*/ 1078 h 1891"/>
                  <a:gd name="T60" fmla="*/ 271 w 918"/>
                  <a:gd name="T61" fmla="*/ 1334 h 1891"/>
                  <a:gd name="T62" fmla="*/ 390 w 918"/>
                  <a:gd name="T63" fmla="*/ 1237 h 1891"/>
                  <a:gd name="T64" fmla="*/ 384 w 918"/>
                  <a:gd name="T65" fmla="*/ 1513 h 1891"/>
                  <a:gd name="T66" fmla="*/ 430 w 918"/>
                  <a:gd name="T67" fmla="*/ 1513 h 1891"/>
                  <a:gd name="T68" fmla="*/ 541 w 918"/>
                  <a:gd name="T69" fmla="*/ 1674 h 1891"/>
                  <a:gd name="T70" fmla="*/ 624 w 918"/>
                  <a:gd name="T71" fmla="*/ 1508 h 1891"/>
                  <a:gd name="T72" fmla="*/ 776 w 918"/>
                  <a:gd name="T73" fmla="*/ 1808 h 1891"/>
                  <a:gd name="T74" fmla="*/ 903 w 918"/>
                  <a:gd name="T75" fmla="*/ 1868 h 1891"/>
                  <a:gd name="T76" fmla="*/ 654 w 918"/>
                  <a:gd name="T77" fmla="*/ 1881 h 1891"/>
                  <a:gd name="T78" fmla="*/ 397 w 918"/>
                  <a:gd name="T79" fmla="*/ 1758 h 1891"/>
                  <a:gd name="T80" fmla="*/ 538 w 918"/>
                  <a:gd name="T81" fmla="*/ 1691 h 1891"/>
                  <a:gd name="T82" fmla="*/ 185 w 918"/>
                  <a:gd name="T83" fmla="*/ 1581 h 1891"/>
                  <a:gd name="T84" fmla="*/ 460 w 918"/>
                  <a:gd name="T85" fmla="*/ 1631 h 1891"/>
                  <a:gd name="T86" fmla="*/ 361 w 918"/>
                  <a:gd name="T87" fmla="*/ 1529 h 1891"/>
                  <a:gd name="T88" fmla="*/ 70 w 918"/>
                  <a:gd name="T89" fmla="*/ 1358 h 1891"/>
                  <a:gd name="T90" fmla="*/ 316 w 918"/>
                  <a:gd name="T91" fmla="*/ 1463 h 1891"/>
                  <a:gd name="T92" fmla="*/ 13 w 918"/>
                  <a:gd name="T93" fmla="*/ 1142 h 1891"/>
                  <a:gd name="T94" fmla="*/ 217 w 918"/>
                  <a:gd name="T95" fmla="*/ 1275 h 1891"/>
                  <a:gd name="T96" fmla="*/ 2 w 918"/>
                  <a:gd name="T97" fmla="*/ 945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8" h="1891">
                    <a:moveTo>
                      <a:pt x="0" y="922"/>
                    </a:moveTo>
                    <a:cubicBezTo>
                      <a:pt x="27" y="924"/>
                      <a:pt x="51" y="936"/>
                      <a:pt x="73" y="951"/>
                    </a:cubicBezTo>
                    <a:cubicBezTo>
                      <a:pt x="107" y="975"/>
                      <a:pt x="129" y="1009"/>
                      <a:pt x="147" y="1046"/>
                    </a:cubicBezTo>
                    <a:cubicBezTo>
                      <a:pt x="153" y="1058"/>
                      <a:pt x="159" y="1071"/>
                      <a:pt x="165" y="1085"/>
                    </a:cubicBezTo>
                    <a:cubicBezTo>
                      <a:pt x="161" y="1047"/>
                      <a:pt x="157" y="1010"/>
                      <a:pt x="153" y="974"/>
                    </a:cubicBezTo>
                    <a:cubicBezTo>
                      <a:pt x="141" y="971"/>
                      <a:pt x="129" y="968"/>
                      <a:pt x="117" y="963"/>
                    </a:cubicBezTo>
                    <a:cubicBezTo>
                      <a:pt x="72" y="944"/>
                      <a:pt x="47" y="908"/>
                      <a:pt x="34" y="862"/>
                    </a:cubicBezTo>
                    <a:cubicBezTo>
                      <a:pt x="22" y="819"/>
                      <a:pt x="21" y="775"/>
                      <a:pt x="26" y="731"/>
                    </a:cubicBezTo>
                    <a:cubicBezTo>
                      <a:pt x="26" y="731"/>
                      <a:pt x="26" y="730"/>
                      <a:pt x="27" y="729"/>
                    </a:cubicBezTo>
                    <a:cubicBezTo>
                      <a:pt x="31" y="730"/>
                      <a:pt x="35" y="731"/>
                      <a:pt x="38" y="732"/>
                    </a:cubicBezTo>
                    <a:cubicBezTo>
                      <a:pt x="78" y="750"/>
                      <a:pt x="108" y="779"/>
                      <a:pt x="124" y="819"/>
                    </a:cubicBezTo>
                    <a:cubicBezTo>
                      <a:pt x="135" y="845"/>
                      <a:pt x="144" y="874"/>
                      <a:pt x="152" y="898"/>
                    </a:cubicBezTo>
                    <a:cubicBezTo>
                      <a:pt x="155" y="867"/>
                      <a:pt x="157" y="832"/>
                      <a:pt x="160" y="796"/>
                    </a:cubicBezTo>
                    <a:cubicBezTo>
                      <a:pt x="142" y="789"/>
                      <a:pt x="125" y="780"/>
                      <a:pt x="110" y="766"/>
                    </a:cubicBezTo>
                    <a:cubicBezTo>
                      <a:pt x="86" y="742"/>
                      <a:pt x="73" y="712"/>
                      <a:pt x="70" y="679"/>
                    </a:cubicBezTo>
                    <a:cubicBezTo>
                      <a:pt x="65" y="637"/>
                      <a:pt x="71" y="596"/>
                      <a:pt x="82" y="555"/>
                    </a:cubicBezTo>
                    <a:cubicBezTo>
                      <a:pt x="82" y="554"/>
                      <a:pt x="83" y="552"/>
                      <a:pt x="84" y="549"/>
                    </a:cubicBezTo>
                    <a:cubicBezTo>
                      <a:pt x="156" y="590"/>
                      <a:pt x="168" y="658"/>
                      <a:pt x="171" y="732"/>
                    </a:cubicBezTo>
                    <a:cubicBezTo>
                      <a:pt x="180" y="698"/>
                      <a:pt x="188" y="666"/>
                      <a:pt x="196" y="635"/>
                    </a:cubicBezTo>
                    <a:cubicBezTo>
                      <a:pt x="185" y="626"/>
                      <a:pt x="173" y="617"/>
                      <a:pt x="164" y="607"/>
                    </a:cubicBezTo>
                    <a:cubicBezTo>
                      <a:pt x="138" y="580"/>
                      <a:pt x="130" y="547"/>
                      <a:pt x="132" y="511"/>
                    </a:cubicBezTo>
                    <a:cubicBezTo>
                      <a:pt x="135" y="471"/>
                      <a:pt x="146" y="434"/>
                      <a:pt x="163" y="398"/>
                    </a:cubicBezTo>
                    <a:cubicBezTo>
                      <a:pt x="164" y="397"/>
                      <a:pt x="165" y="396"/>
                      <a:pt x="166" y="394"/>
                    </a:cubicBezTo>
                    <a:cubicBezTo>
                      <a:pt x="227" y="441"/>
                      <a:pt x="227" y="505"/>
                      <a:pt x="218" y="572"/>
                    </a:cubicBezTo>
                    <a:cubicBezTo>
                      <a:pt x="232" y="543"/>
                      <a:pt x="245" y="514"/>
                      <a:pt x="258" y="485"/>
                    </a:cubicBezTo>
                    <a:cubicBezTo>
                      <a:pt x="258" y="485"/>
                      <a:pt x="258" y="484"/>
                      <a:pt x="258" y="484"/>
                    </a:cubicBezTo>
                    <a:cubicBezTo>
                      <a:pt x="219" y="453"/>
                      <a:pt x="208" y="413"/>
                      <a:pt x="218" y="366"/>
                    </a:cubicBezTo>
                    <a:cubicBezTo>
                      <a:pt x="226" y="326"/>
                      <a:pt x="245" y="292"/>
                      <a:pt x="268" y="258"/>
                    </a:cubicBezTo>
                    <a:cubicBezTo>
                      <a:pt x="273" y="264"/>
                      <a:pt x="278" y="268"/>
                      <a:pt x="281" y="273"/>
                    </a:cubicBezTo>
                    <a:cubicBezTo>
                      <a:pt x="305" y="307"/>
                      <a:pt x="308" y="345"/>
                      <a:pt x="300" y="384"/>
                    </a:cubicBezTo>
                    <a:cubicBezTo>
                      <a:pt x="297" y="400"/>
                      <a:pt x="292" y="415"/>
                      <a:pt x="288" y="432"/>
                    </a:cubicBezTo>
                    <a:cubicBezTo>
                      <a:pt x="305" y="407"/>
                      <a:pt x="321" y="383"/>
                      <a:pt x="337" y="359"/>
                    </a:cubicBezTo>
                    <a:cubicBezTo>
                      <a:pt x="324" y="345"/>
                      <a:pt x="314" y="329"/>
                      <a:pt x="311" y="309"/>
                    </a:cubicBezTo>
                    <a:cubicBezTo>
                      <a:pt x="307" y="287"/>
                      <a:pt x="309" y="266"/>
                      <a:pt x="317" y="246"/>
                    </a:cubicBezTo>
                    <a:cubicBezTo>
                      <a:pt x="331" y="210"/>
                      <a:pt x="354" y="179"/>
                      <a:pt x="381" y="151"/>
                    </a:cubicBezTo>
                    <a:cubicBezTo>
                      <a:pt x="391" y="164"/>
                      <a:pt x="397" y="179"/>
                      <a:pt x="400" y="195"/>
                    </a:cubicBezTo>
                    <a:cubicBezTo>
                      <a:pt x="407" y="228"/>
                      <a:pt x="397" y="258"/>
                      <a:pt x="384" y="288"/>
                    </a:cubicBezTo>
                    <a:cubicBezTo>
                      <a:pt x="381" y="296"/>
                      <a:pt x="377" y="303"/>
                      <a:pt x="374" y="312"/>
                    </a:cubicBezTo>
                    <a:cubicBezTo>
                      <a:pt x="392" y="292"/>
                      <a:pt x="410" y="272"/>
                      <a:pt x="428" y="253"/>
                    </a:cubicBezTo>
                    <a:cubicBezTo>
                      <a:pt x="423" y="241"/>
                      <a:pt x="417" y="230"/>
                      <a:pt x="414" y="218"/>
                    </a:cubicBezTo>
                    <a:cubicBezTo>
                      <a:pt x="407" y="187"/>
                      <a:pt x="418" y="160"/>
                      <a:pt x="435" y="134"/>
                    </a:cubicBezTo>
                    <a:cubicBezTo>
                      <a:pt x="451" y="109"/>
                      <a:pt x="472" y="88"/>
                      <a:pt x="495" y="69"/>
                    </a:cubicBezTo>
                    <a:cubicBezTo>
                      <a:pt x="496" y="68"/>
                      <a:pt x="498" y="67"/>
                      <a:pt x="501" y="65"/>
                    </a:cubicBezTo>
                    <a:cubicBezTo>
                      <a:pt x="527" y="120"/>
                      <a:pt x="502" y="165"/>
                      <a:pt x="473" y="209"/>
                    </a:cubicBezTo>
                    <a:cubicBezTo>
                      <a:pt x="475" y="208"/>
                      <a:pt x="476" y="207"/>
                      <a:pt x="477" y="206"/>
                    </a:cubicBezTo>
                    <a:cubicBezTo>
                      <a:pt x="493" y="194"/>
                      <a:pt x="508" y="181"/>
                      <a:pt x="523" y="168"/>
                    </a:cubicBezTo>
                    <a:cubicBezTo>
                      <a:pt x="527" y="165"/>
                      <a:pt x="529" y="162"/>
                      <a:pt x="526" y="156"/>
                    </a:cubicBezTo>
                    <a:cubicBezTo>
                      <a:pt x="515" y="129"/>
                      <a:pt x="520" y="104"/>
                      <a:pt x="534" y="80"/>
                    </a:cubicBezTo>
                    <a:cubicBezTo>
                      <a:pt x="549" y="54"/>
                      <a:pt x="593" y="14"/>
                      <a:pt x="622" y="0"/>
                    </a:cubicBezTo>
                    <a:cubicBezTo>
                      <a:pt x="631" y="23"/>
                      <a:pt x="630" y="46"/>
                      <a:pt x="620" y="66"/>
                    </a:cubicBezTo>
                    <a:cubicBezTo>
                      <a:pt x="610" y="86"/>
                      <a:pt x="596" y="105"/>
                      <a:pt x="583" y="126"/>
                    </a:cubicBezTo>
                    <a:cubicBezTo>
                      <a:pt x="601" y="113"/>
                      <a:pt x="620" y="103"/>
                      <a:pt x="634" y="88"/>
                    </a:cubicBezTo>
                    <a:cubicBezTo>
                      <a:pt x="676" y="41"/>
                      <a:pt x="728" y="14"/>
                      <a:pt x="789" y="7"/>
                    </a:cubicBezTo>
                    <a:cubicBezTo>
                      <a:pt x="805" y="5"/>
                      <a:pt x="821" y="5"/>
                      <a:pt x="840" y="4"/>
                    </a:cubicBezTo>
                    <a:cubicBezTo>
                      <a:pt x="837" y="7"/>
                      <a:pt x="836" y="9"/>
                      <a:pt x="835" y="10"/>
                    </a:cubicBezTo>
                    <a:cubicBezTo>
                      <a:pt x="780" y="60"/>
                      <a:pt x="717" y="94"/>
                      <a:pt x="643" y="107"/>
                    </a:cubicBezTo>
                    <a:cubicBezTo>
                      <a:pt x="641" y="107"/>
                      <a:pt x="639" y="108"/>
                      <a:pt x="637" y="109"/>
                    </a:cubicBezTo>
                    <a:cubicBezTo>
                      <a:pt x="622" y="118"/>
                      <a:pt x="608" y="127"/>
                      <a:pt x="594" y="136"/>
                    </a:cubicBezTo>
                    <a:cubicBezTo>
                      <a:pt x="640" y="122"/>
                      <a:pt x="684" y="119"/>
                      <a:pt x="722" y="159"/>
                    </a:cubicBezTo>
                    <a:cubicBezTo>
                      <a:pt x="710" y="164"/>
                      <a:pt x="699" y="169"/>
                      <a:pt x="688" y="173"/>
                    </a:cubicBezTo>
                    <a:cubicBezTo>
                      <a:pt x="658" y="185"/>
                      <a:pt x="627" y="195"/>
                      <a:pt x="593" y="193"/>
                    </a:cubicBezTo>
                    <a:cubicBezTo>
                      <a:pt x="576" y="192"/>
                      <a:pt x="561" y="187"/>
                      <a:pt x="546" y="178"/>
                    </a:cubicBezTo>
                    <a:cubicBezTo>
                      <a:pt x="542" y="175"/>
                      <a:pt x="539" y="176"/>
                      <a:pt x="534" y="179"/>
                    </a:cubicBezTo>
                    <a:cubicBezTo>
                      <a:pt x="521" y="191"/>
                      <a:pt x="507" y="202"/>
                      <a:pt x="494" y="214"/>
                    </a:cubicBezTo>
                    <a:cubicBezTo>
                      <a:pt x="541" y="193"/>
                      <a:pt x="587" y="188"/>
                      <a:pt x="632" y="225"/>
                    </a:cubicBezTo>
                    <a:cubicBezTo>
                      <a:pt x="615" y="234"/>
                      <a:pt x="601" y="243"/>
                      <a:pt x="585" y="250"/>
                    </a:cubicBezTo>
                    <a:cubicBezTo>
                      <a:pt x="563" y="261"/>
                      <a:pt x="540" y="271"/>
                      <a:pt x="515" y="274"/>
                    </a:cubicBezTo>
                    <a:cubicBezTo>
                      <a:pt x="491" y="277"/>
                      <a:pt x="469" y="274"/>
                      <a:pt x="447" y="264"/>
                    </a:cubicBezTo>
                    <a:cubicBezTo>
                      <a:pt x="445" y="263"/>
                      <a:pt x="440" y="264"/>
                      <a:pt x="439" y="265"/>
                    </a:cubicBezTo>
                    <a:cubicBezTo>
                      <a:pt x="425" y="280"/>
                      <a:pt x="411" y="295"/>
                      <a:pt x="397" y="311"/>
                    </a:cubicBezTo>
                    <a:cubicBezTo>
                      <a:pt x="420" y="297"/>
                      <a:pt x="443" y="286"/>
                      <a:pt x="470" y="284"/>
                    </a:cubicBezTo>
                    <a:cubicBezTo>
                      <a:pt x="497" y="282"/>
                      <a:pt x="522" y="289"/>
                      <a:pt x="545" y="305"/>
                    </a:cubicBezTo>
                    <a:cubicBezTo>
                      <a:pt x="541" y="309"/>
                      <a:pt x="538" y="311"/>
                      <a:pt x="534" y="314"/>
                    </a:cubicBezTo>
                    <a:cubicBezTo>
                      <a:pt x="509" y="334"/>
                      <a:pt x="482" y="352"/>
                      <a:pt x="453" y="364"/>
                    </a:cubicBezTo>
                    <a:cubicBezTo>
                      <a:pt x="422" y="377"/>
                      <a:pt x="391" y="379"/>
                      <a:pt x="359" y="369"/>
                    </a:cubicBezTo>
                    <a:cubicBezTo>
                      <a:pt x="353" y="368"/>
                      <a:pt x="350" y="368"/>
                      <a:pt x="347" y="373"/>
                    </a:cubicBezTo>
                    <a:cubicBezTo>
                      <a:pt x="337" y="389"/>
                      <a:pt x="326" y="404"/>
                      <a:pt x="316" y="420"/>
                    </a:cubicBezTo>
                    <a:cubicBezTo>
                      <a:pt x="314" y="422"/>
                      <a:pt x="313" y="424"/>
                      <a:pt x="312" y="427"/>
                    </a:cubicBezTo>
                    <a:cubicBezTo>
                      <a:pt x="359" y="386"/>
                      <a:pt x="409" y="371"/>
                      <a:pt x="468" y="400"/>
                    </a:cubicBezTo>
                    <a:cubicBezTo>
                      <a:pt x="449" y="423"/>
                      <a:pt x="428" y="442"/>
                      <a:pt x="405" y="459"/>
                    </a:cubicBezTo>
                    <a:cubicBezTo>
                      <a:pt x="388" y="471"/>
                      <a:pt x="370" y="483"/>
                      <a:pt x="350" y="488"/>
                    </a:cubicBezTo>
                    <a:cubicBezTo>
                      <a:pt x="338" y="491"/>
                      <a:pt x="325" y="494"/>
                      <a:pt x="312" y="494"/>
                    </a:cubicBezTo>
                    <a:cubicBezTo>
                      <a:pt x="300" y="495"/>
                      <a:pt x="287" y="493"/>
                      <a:pt x="273" y="492"/>
                    </a:cubicBezTo>
                    <a:cubicBezTo>
                      <a:pt x="262" y="518"/>
                      <a:pt x="249" y="544"/>
                      <a:pt x="237" y="570"/>
                    </a:cubicBezTo>
                    <a:cubicBezTo>
                      <a:pt x="238" y="571"/>
                      <a:pt x="238" y="571"/>
                      <a:pt x="239" y="571"/>
                    </a:cubicBezTo>
                    <a:cubicBezTo>
                      <a:pt x="280" y="516"/>
                      <a:pt x="331" y="491"/>
                      <a:pt x="402" y="514"/>
                    </a:cubicBezTo>
                    <a:cubicBezTo>
                      <a:pt x="397" y="520"/>
                      <a:pt x="394" y="526"/>
                      <a:pt x="390" y="532"/>
                    </a:cubicBezTo>
                    <a:cubicBezTo>
                      <a:pt x="372" y="557"/>
                      <a:pt x="351" y="581"/>
                      <a:pt x="327" y="601"/>
                    </a:cubicBezTo>
                    <a:cubicBezTo>
                      <a:pt x="296" y="627"/>
                      <a:pt x="261" y="639"/>
                      <a:pt x="221" y="638"/>
                    </a:cubicBezTo>
                    <a:cubicBezTo>
                      <a:pt x="215" y="638"/>
                      <a:pt x="212" y="640"/>
                      <a:pt x="211" y="646"/>
                    </a:cubicBezTo>
                    <a:cubicBezTo>
                      <a:pt x="204" y="672"/>
                      <a:pt x="197" y="699"/>
                      <a:pt x="190" y="725"/>
                    </a:cubicBezTo>
                    <a:cubicBezTo>
                      <a:pt x="190" y="727"/>
                      <a:pt x="190" y="728"/>
                      <a:pt x="190" y="730"/>
                    </a:cubicBezTo>
                    <a:cubicBezTo>
                      <a:pt x="209" y="690"/>
                      <a:pt x="235" y="657"/>
                      <a:pt x="279" y="643"/>
                    </a:cubicBezTo>
                    <a:cubicBezTo>
                      <a:pt x="302" y="635"/>
                      <a:pt x="332" y="633"/>
                      <a:pt x="353" y="640"/>
                    </a:cubicBezTo>
                    <a:cubicBezTo>
                      <a:pt x="348" y="649"/>
                      <a:pt x="344" y="659"/>
                      <a:pt x="340" y="668"/>
                    </a:cubicBezTo>
                    <a:cubicBezTo>
                      <a:pt x="322" y="701"/>
                      <a:pt x="302" y="733"/>
                      <a:pt x="274" y="758"/>
                    </a:cubicBezTo>
                    <a:cubicBezTo>
                      <a:pt x="249" y="781"/>
                      <a:pt x="219" y="793"/>
                      <a:pt x="185" y="797"/>
                    </a:cubicBezTo>
                    <a:cubicBezTo>
                      <a:pt x="180" y="798"/>
                      <a:pt x="177" y="798"/>
                      <a:pt x="176" y="804"/>
                    </a:cubicBezTo>
                    <a:cubicBezTo>
                      <a:pt x="174" y="837"/>
                      <a:pt x="171" y="870"/>
                      <a:pt x="169" y="904"/>
                    </a:cubicBezTo>
                    <a:cubicBezTo>
                      <a:pt x="175" y="888"/>
                      <a:pt x="180" y="872"/>
                      <a:pt x="187" y="858"/>
                    </a:cubicBezTo>
                    <a:cubicBezTo>
                      <a:pt x="213" y="804"/>
                      <a:pt x="257" y="778"/>
                      <a:pt x="316" y="777"/>
                    </a:cubicBezTo>
                    <a:cubicBezTo>
                      <a:pt x="318" y="777"/>
                      <a:pt x="319" y="777"/>
                      <a:pt x="321" y="777"/>
                    </a:cubicBezTo>
                    <a:cubicBezTo>
                      <a:pt x="322" y="777"/>
                      <a:pt x="323" y="778"/>
                      <a:pt x="325" y="778"/>
                    </a:cubicBezTo>
                    <a:cubicBezTo>
                      <a:pt x="322" y="787"/>
                      <a:pt x="320" y="796"/>
                      <a:pt x="318" y="805"/>
                    </a:cubicBezTo>
                    <a:cubicBezTo>
                      <a:pt x="308" y="837"/>
                      <a:pt x="295" y="869"/>
                      <a:pt x="276" y="897"/>
                    </a:cubicBezTo>
                    <a:cubicBezTo>
                      <a:pt x="252" y="935"/>
                      <a:pt x="218" y="958"/>
                      <a:pt x="177" y="971"/>
                    </a:cubicBezTo>
                    <a:cubicBezTo>
                      <a:pt x="172" y="972"/>
                      <a:pt x="170" y="973"/>
                      <a:pt x="171" y="979"/>
                    </a:cubicBezTo>
                    <a:cubicBezTo>
                      <a:pt x="174" y="1013"/>
                      <a:pt x="178" y="1048"/>
                      <a:pt x="181" y="1083"/>
                    </a:cubicBezTo>
                    <a:cubicBezTo>
                      <a:pt x="182" y="1083"/>
                      <a:pt x="183" y="1083"/>
                      <a:pt x="183" y="1083"/>
                    </a:cubicBezTo>
                    <a:cubicBezTo>
                      <a:pt x="185" y="1074"/>
                      <a:pt x="185" y="1064"/>
                      <a:pt x="187" y="1055"/>
                    </a:cubicBezTo>
                    <a:cubicBezTo>
                      <a:pt x="188" y="1045"/>
                      <a:pt x="190" y="1036"/>
                      <a:pt x="193" y="1027"/>
                    </a:cubicBezTo>
                    <a:cubicBezTo>
                      <a:pt x="211" y="963"/>
                      <a:pt x="262" y="927"/>
                      <a:pt x="321" y="922"/>
                    </a:cubicBezTo>
                    <a:cubicBezTo>
                      <a:pt x="320" y="934"/>
                      <a:pt x="319" y="946"/>
                      <a:pt x="317" y="958"/>
                    </a:cubicBezTo>
                    <a:cubicBezTo>
                      <a:pt x="313" y="991"/>
                      <a:pt x="306" y="1023"/>
                      <a:pt x="293" y="1054"/>
                    </a:cubicBezTo>
                    <a:cubicBezTo>
                      <a:pt x="276" y="1096"/>
                      <a:pt x="245" y="1128"/>
                      <a:pt x="204" y="1148"/>
                    </a:cubicBezTo>
                    <a:cubicBezTo>
                      <a:pt x="198" y="1151"/>
                      <a:pt x="197" y="1154"/>
                      <a:pt x="199" y="1160"/>
                    </a:cubicBezTo>
                    <a:cubicBezTo>
                      <a:pt x="210" y="1195"/>
                      <a:pt x="222" y="1230"/>
                      <a:pt x="233" y="1266"/>
                    </a:cubicBezTo>
                    <a:cubicBezTo>
                      <a:pt x="233" y="1268"/>
                      <a:pt x="235" y="1270"/>
                      <a:pt x="235" y="1271"/>
                    </a:cubicBezTo>
                    <a:cubicBezTo>
                      <a:pt x="235" y="1252"/>
                      <a:pt x="233" y="1233"/>
                      <a:pt x="233" y="1214"/>
                    </a:cubicBezTo>
                    <a:cubicBezTo>
                      <a:pt x="235" y="1150"/>
                      <a:pt x="280" y="1094"/>
                      <a:pt x="342" y="1078"/>
                    </a:cubicBezTo>
                    <a:cubicBezTo>
                      <a:pt x="343" y="1077"/>
                      <a:pt x="343" y="1078"/>
                      <a:pt x="345" y="1078"/>
                    </a:cubicBezTo>
                    <a:cubicBezTo>
                      <a:pt x="346" y="1091"/>
                      <a:pt x="348" y="1104"/>
                      <a:pt x="349" y="1117"/>
                    </a:cubicBezTo>
                    <a:cubicBezTo>
                      <a:pt x="351" y="1153"/>
                      <a:pt x="351" y="1189"/>
                      <a:pt x="342" y="1225"/>
                    </a:cubicBezTo>
                    <a:cubicBezTo>
                      <a:pt x="332" y="1270"/>
                      <a:pt x="307" y="1306"/>
                      <a:pt x="271" y="1334"/>
                    </a:cubicBezTo>
                    <a:cubicBezTo>
                      <a:pt x="269" y="1336"/>
                      <a:pt x="267" y="1337"/>
                      <a:pt x="265" y="1339"/>
                    </a:cubicBezTo>
                    <a:cubicBezTo>
                      <a:pt x="285" y="1380"/>
                      <a:pt x="307" y="1419"/>
                      <a:pt x="334" y="1457"/>
                    </a:cubicBezTo>
                    <a:cubicBezTo>
                      <a:pt x="328" y="1439"/>
                      <a:pt x="323" y="1422"/>
                      <a:pt x="319" y="1405"/>
                    </a:cubicBezTo>
                    <a:cubicBezTo>
                      <a:pt x="302" y="1336"/>
                      <a:pt x="329" y="1273"/>
                      <a:pt x="390" y="1237"/>
                    </a:cubicBezTo>
                    <a:cubicBezTo>
                      <a:pt x="393" y="1235"/>
                      <a:pt x="397" y="1233"/>
                      <a:pt x="402" y="1230"/>
                    </a:cubicBezTo>
                    <a:cubicBezTo>
                      <a:pt x="408" y="1254"/>
                      <a:pt x="416" y="1277"/>
                      <a:pt x="421" y="1300"/>
                    </a:cubicBezTo>
                    <a:cubicBezTo>
                      <a:pt x="429" y="1333"/>
                      <a:pt x="434" y="1366"/>
                      <a:pt x="431" y="1399"/>
                    </a:cubicBezTo>
                    <a:cubicBezTo>
                      <a:pt x="428" y="1442"/>
                      <a:pt x="411" y="1480"/>
                      <a:pt x="384" y="1513"/>
                    </a:cubicBezTo>
                    <a:cubicBezTo>
                      <a:pt x="383" y="1514"/>
                      <a:pt x="381" y="1516"/>
                      <a:pt x="379" y="1518"/>
                    </a:cubicBezTo>
                    <a:cubicBezTo>
                      <a:pt x="409" y="1554"/>
                      <a:pt x="441" y="1588"/>
                      <a:pt x="478" y="1619"/>
                    </a:cubicBezTo>
                    <a:cubicBezTo>
                      <a:pt x="474" y="1614"/>
                      <a:pt x="470" y="1609"/>
                      <a:pt x="467" y="1604"/>
                    </a:cubicBezTo>
                    <a:cubicBezTo>
                      <a:pt x="448" y="1576"/>
                      <a:pt x="434" y="1547"/>
                      <a:pt x="430" y="1513"/>
                    </a:cubicBezTo>
                    <a:cubicBezTo>
                      <a:pt x="422" y="1455"/>
                      <a:pt x="450" y="1403"/>
                      <a:pt x="491" y="1374"/>
                    </a:cubicBezTo>
                    <a:cubicBezTo>
                      <a:pt x="524" y="1429"/>
                      <a:pt x="554" y="1485"/>
                      <a:pt x="564" y="1550"/>
                    </a:cubicBezTo>
                    <a:cubicBezTo>
                      <a:pt x="571" y="1591"/>
                      <a:pt x="563" y="1630"/>
                      <a:pt x="545" y="1668"/>
                    </a:cubicBezTo>
                    <a:cubicBezTo>
                      <a:pt x="544" y="1670"/>
                      <a:pt x="543" y="1672"/>
                      <a:pt x="541" y="1674"/>
                    </a:cubicBezTo>
                    <a:cubicBezTo>
                      <a:pt x="585" y="1708"/>
                      <a:pt x="632" y="1737"/>
                      <a:pt x="682" y="1762"/>
                    </a:cubicBezTo>
                    <a:cubicBezTo>
                      <a:pt x="680" y="1760"/>
                      <a:pt x="677" y="1758"/>
                      <a:pt x="675" y="1756"/>
                    </a:cubicBezTo>
                    <a:cubicBezTo>
                      <a:pt x="648" y="1733"/>
                      <a:pt x="624" y="1709"/>
                      <a:pt x="607" y="1678"/>
                    </a:cubicBezTo>
                    <a:cubicBezTo>
                      <a:pt x="577" y="1624"/>
                      <a:pt x="584" y="1556"/>
                      <a:pt x="624" y="1508"/>
                    </a:cubicBezTo>
                    <a:cubicBezTo>
                      <a:pt x="631" y="1515"/>
                      <a:pt x="637" y="1521"/>
                      <a:pt x="643" y="1527"/>
                    </a:cubicBezTo>
                    <a:cubicBezTo>
                      <a:pt x="681" y="1565"/>
                      <a:pt x="715" y="1605"/>
                      <a:pt x="742" y="1650"/>
                    </a:cubicBezTo>
                    <a:cubicBezTo>
                      <a:pt x="770" y="1697"/>
                      <a:pt x="780" y="1747"/>
                      <a:pt x="770" y="1800"/>
                    </a:cubicBezTo>
                    <a:cubicBezTo>
                      <a:pt x="769" y="1806"/>
                      <a:pt x="773" y="1807"/>
                      <a:pt x="776" y="1808"/>
                    </a:cubicBezTo>
                    <a:cubicBezTo>
                      <a:pt x="817" y="1822"/>
                      <a:pt x="858" y="1837"/>
                      <a:pt x="900" y="1851"/>
                    </a:cubicBezTo>
                    <a:cubicBezTo>
                      <a:pt x="902" y="1852"/>
                      <a:pt x="905" y="1853"/>
                      <a:pt x="908" y="1853"/>
                    </a:cubicBezTo>
                    <a:cubicBezTo>
                      <a:pt x="913" y="1855"/>
                      <a:pt x="918" y="1858"/>
                      <a:pt x="915" y="1864"/>
                    </a:cubicBezTo>
                    <a:cubicBezTo>
                      <a:pt x="913" y="1870"/>
                      <a:pt x="909" y="1870"/>
                      <a:pt x="903" y="1868"/>
                    </a:cubicBezTo>
                    <a:cubicBezTo>
                      <a:pt x="890" y="1864"/>
                      <a:pt x="877" y="1861"/>
                      <a:pt x="864" y="1856"/>
                    </a:cubicBezTo>
                    <a:cubicBezTo>
                      <a:pt x="832" y="1845"/>
                      <a:pt x="801" y="1834"/>
                      <a:pt x="770" y="1822"/>
                    </a:cubicBezTo>
                    <a:cubicBezTo>
                      <a:pt x="764" y="1820"/>
                      <a:pt x="762" y="1820"/>
                      <a:pt x="758" y="1825"/>
                    </a:cubicBezTo>
                    <a:cubicBezTo>
                      <a:pt x="731" y="1857"/>
                      <a:pt x="695" y="1874"/>
                      <a:pt x="654" y="1881"/>
                    </a:cubicBezTo>
                    <a:cubicBezTo>
                      <a:pt x="590" y="1891"/>
                      <a:pt x="531" y="1875"/>
                      <a:pt x="473" y="1850"/>
                    </a:cubicBezTo>
                    <a:cubicBezTo>
                      <a:pt x="436" y="1833"/>
                      <a:pt x="401" y="1813"/>
                      <a:pt x="368" y="1789"/>
                    </a:cubicBezTo>
                    <a:cubicBezTo>
                      <a:pt x="364" y="1787"/>
                      <a:pt x="361" y="1783"/>
                      <a:pt x="356" y="1780"/>
                    </a:cubicBezTo>
                    <a:cubicBezTo>
                      <a:pt x="369" y="1770"/>
                      <a:pt x="383" y="1763"/>
                      <a:pt x="397" y="1758"/>
                    </a:cubicBezTo>
                    <a:cubicBezTo>
                      <a:pt x="449" y="1738"/>
                      <a:pt x="501" y="1736"/>
                      <a:pt x="555" y="1749"/>
                    </a:cubicBezTo>
                    <a:cubicBezTo>
                      <a:pt x="597" y="1758"/>
                      <a:pt x="639" y="1770"/>
                      <a:pt x="682" y="1782"/>
                    </a:cubicBezTo>
                    <a:cubicBezTo>
                      <a:pt x="678" y="1780"/>
                      <a:pt x="675" y="1778"/>
                      <a:pt x="671" y="1776"/>
                    </a:cubicBezTo>
                    <a:cubicBezTo>
                      <a:pt x="624" y="1751"/>
                      <a:pt x="580" y="1723"/>
                      <a:pt x="538" y="1691"/>
                    </a:cubicBezTo>
                    <a:cubicBezTo>
                      <a:pt x="533" y="1687"/>
                      <a:pt x="529" y="1687"/>
                      <a:pt x="524" y="1691"/>
                    </a:cubicBezTo>
                    <a:cubicBezTo>
                      <a:pt x="484" y="1719"/>
                      <a:pt x="440" y="1726"/>
                      <a:pt x="392" y="1718"/>
                    </a:cubicBezTo>
                    <a:cubicBezTo>
                      <a:pt x="347" y="1710"/>
                      <a:pt x="308" y="1689"/>
                      <a:pt x="272" y="1662"/>
                    </a:cubicBezTo>
                    <a:cubicBezTo>
                      <a:pt x="240" y="1638"/>
                      <a:pt x="211" y="1611"/>
                      <a:pt x="185" y="1581"/>
                    </a:cubicBezTo>
                    <a:cubicBezTo>
                      <a:pt x="183" y="1578"/>
                      <a:pt x="181" y="1575"/>
                      <a:pt x="178" y="1571"/>
                    </a:cubicBezTo>
                    <a:cubicBezTo>
                      <a:pt x="188" y="1568"/>
                      <a:pt x="198" y="1564"/>
                      <a:pt x="207" y="1562"/>
                    </a:cubicBezTo>
                    <a:cubicBezTo>
                      <a:pt x="263" y="1549"/>
                      <a:pt x="317" y="1557"/>
                      <a:pt x="368" y="1582"/>
                    </a:cubicBezTo>
                    <a:cubicBezTo>
                      <a:pt x="399" y="1597"/>
                      <a:pt x="429" y="1614"/>
                      <a:pt x="460" y="1631"/>
                    </a:cubicBezTo>
                    <a:cubicBezTo>
                      <a:pt x="462" y="1632"/>
                      <a:pt x="464" y="1633"/>
                      <a:pt x="467" y="1633"/>
                    </a:cubicBezTo>
                    <a:cubicBezTo>
                      <a:pt x="459" y="1625"/>
                      <a:pt x="450" y="1618"/>
                      <a:pt x="442" y="1610"/>
                    </a:cubicBezTo>
                    <a:cubicBezTo>
                      <a:pt x="418" y="1584"/>
                      <a:pt x="394" y="1558"/>
                      <a:pt x="370" y="1532"/>
                    </a:cubicBezTo>
                    <a:cubicBezTo>
                      <a:pt x="367" y="1528"/>
                      <a:pt x="365" y="1527"/>
                      <a:pt x="361" y="1529"/>
                    </a:cubicBezTo>
                    <a:cubicBezTo>
                      <a:pt x="311" y="1551"/>
                      <a:pt x="262" y="1546"/>
                      <a:pt x="215" y="1522"/>
                    </a:cubicBezTo>
                    <a:cubicBezTo>
                      <a:pt x="171" y="1499"/>
                      <a:pt x="138" y="1464"/>
                      <a:pt x="110" y="1425"/>
                    </a:cubicBezTo>
                    <a:cubicBezTo>
                      <a:pt x="97" y="1406"/>
                      <a:pt x="86" y="1385"/>
                      <a:pt x="74" y="1366"/>
                    </a:cubicBezTo>
                    <a:cubicBezTo>
                      <a:pt x="72" y="1364"/>
                      <a:pt x="72" y="1361"/>
                      <a:pt x="70" y="1358"/>
                    </a:cubicBezTo>
                    <a:cubicBezTo>
                      <a:pt x="90" y="1353"/>
                      <a:pt x="108" y="1353"/>
                      <a:pt x="127" y="1355"/>
                    </a:cubicBezTo>
                    <a:cubicBezTo>
                      <a:pt x="174" y="1359"/>
                      <a:pt x="216" y="1379"/>
                      <a:pt x="252" y="1408"/>
                    </a:cubicBezTo>
                    <a:cubicBezTo>
                      <a:pt x="273" y="1425"/>
                      <a:pt x="293" y="1443"/>
                      <a:pt x="314" y="1461"/>
                    </a:cubicBezTo>
                    <a:cubicBezTo>
                      <a:pt x="315" y="1462"/>
                      <a:pt x="316" y="1463"/>
                      <a:pt x="316" y="1463"/>
                    </a:cubicBezTo>
                    <a:cubicBezTo>
                      <a:pt x="294" y="1424"/>
                      <a:pt x="271" y="1386"/>
                      <a:pt x="248" y="1346"/>
                    </a:cubicBezTo>
                    <a:cubicBezTo>
                      <a:pt x="227" y="1351"/>
                      <a:pt x="204" y="1352"/>
                      <a:pt x="182" y="1347"/>
                    </a:cubicBezTo>
                    <a:cubicBezTo>
                      <a:pt x="138" y="1337"/>
                      <a:pt x="104" y="1312"/>
                      <a:pt x="78" y="1278"/>
                    </a:cubicBezTo>
                    <a:cubicBezTo>
                      <a:pt x="47" y="1237"/>
                      <a:pt x="27" y="1191"/>
                      <a:pt x="13" y="1142"/>
                    </a:cubicBezTo>
                    <a:cubicBezTo>
                      <a:pt x="13" y="1141"/>
                      <a:pt x="13" y="1139"/>
                      <a:pt x="12" y="1135"/>
                    </a:cubicBezTo>
                    <a:cubicBezTo>
                      <a:pt x="26" y="1137"/>
                      <a:pt x="40" y="1138"/>
                      <a:pt x="53" y="1141"/>
                    </a:cubicBezTo>
                    <a:cubicBezTo>
                      <a:pt x="105" y="1152"/>
                      <a:pt x="145" y="1182"/>
                      <a:pt x="177" y="1222"/>
                    </a:cubicBezTo>
                    <a:cubicBezTo>
                      <a:pt x="191" y="1240"/>
                      <a:pt x="205" y="1258"/>
                      <a:pt x="217" y="1275"/>
                    </a:cubicBezTo>
                    <a:cubicBezTo>
                      <a:pt x="205" y="1237"/>
                      <a:pt x="192" y="1197"/>
                      <a:pt x="180" y="1156"/>
                    </a:cubicBezTo>
                    <a:cubicBezTo>
                      <a:pt x="168" y="1155"/>
                      <a:pt x="156" y="1155"/>
                      <a:pt x="144" y="1152"/>
                    </a:cubicBezTo>
                    <a:cubicBezTo>
                      <a:pt x="97" y="1142"/>
                      <a:pt x="64" y="1114"/>
                      <a:pt x="40" y="1073"/>
                    </a:cubicBezTo>
                    <a:cubicBezTo>
                      <a:pt x="18" y="1033"/>
                      <a:pt x="8" y="990"/>
                      <a:pt x="2" y="945"/>
                    </a:cubicBezTo>
                    <a:cubicBezTo>
                      <a:pt x="1" y="942"/>
                      <a:pt x="1" y="940"/>
                      <a:pt x="0" y="937"/>
                    </a:cubicBezTo>
                    <a:cubicBezTo>
                      <a:pt x="0" y="932"/>
                      <a:pt x="0" y="927"/>
                      <a:pt x="0" y="922"/>
                    </a:cubicBezTo>
                    <a:close/>
                  </a:path>
                </a:pathLst>
              </a:custGeom>
              <a:solidFill>
                <a:srgbClr val="9E7800">
                  <a:alpha val="61000"/>
                </a:srgbClr>
              </a:solidFill>
              <a:ln>
                <a:noFill/>
              </a:ln>
            </p:spPr>
            <p:txBody>
              <a:bodyPr vert="horz" wrap="square" lIns="81271" tIns="40635" rIns="81271" bIns="40635" numCol="1" anchor="t" anchorCtr="0" compatLnSpc="1"/>
              <a:lstStyle/>
              <a:p>
                <a:pPr marL="0" marR="0" lvl="0" indent="0" algn="ctr" defTabSz="3873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383615" y="2368702"/>
            <a:ext cx="2122365" cy="2047490"/>
            <a:chOff x="1776603" y="2077901"/>
            <a:chExt cx="2300951" cy="2219777"/>
          </a:xfrm>
        </p:grpSpPr>
        <p:grpSp>
          <p:nvGrpSpPr>
            <p:cNvPr id="32" name="组合 31"/>
            <p:cNvGrpSpPr/>
            <p:nvPr/>
          </p:nvGrpSpPr>
          <p:grpSpPr>
            <a:xfrm>
              <a:off x="1776603" y="2077901"/>
              <a:ext cx="2300951" cy="2219777"/>
              <a:chOff x="6499789" y="1587896"/>
              <a:chExt cx="2500892" cy="2412664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6861420" y="3529090"/>
                <a:ext cx="1835952" cy="47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高新技术</a:t>
                </a:r>
                <a:r>
                  <a:rPr lang="zh-CN" altLang="zh-CN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企业</a:t>
                </a:r>
                <a:endParaRPr lang="en-US" altLang="zh-CN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思源黑体 CN Normal" panose="020B0400000000000000" pitchFamily="34" charset="-122"/>
                  <a:cs typeface="Times New Roman" panose="02020603050405020304" pitchFamily="18" charset="0"/>
                </a:endParaRPr>
              </a:p>
              <a:p>
                <a:pPr algn="ctr"/>
                <a:r>
                  <a:rPr lang="zh-CN" altLang="zh-CN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2024</a:t>
                </a:r>
                <a:r>
                  <a:rPr lang="zh-CN" altLang="en-US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年</a:t>
                </a:r>
                <a:r>
                  <a:rPr lang="zh-CN" altLang="zh-CN" sz="1000" kern="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）</a:t>
                </a:r>
                <a:endParaRPr lang="zh-CN" altLang="en-US" sz="1000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思源黑体 CN Normal" panose="020B0400000000000000" pitchFamily="34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499789" y="1587896"/>
                <a:ext cx="2500892" cy="1557014"/>
                <a:chOff x="6696442" y="3886198"/>
                <a:chExt cx="2688064" cy="1673544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6696442" y="5476551"/>
                  <a:ext cx="2688064" cy="83191"/>
                </a:xfrm>
                <a:prstGeom prst="rect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 flipV="1">
                  <a:off x="6816065" y="3886198"/>
                  <a:ext cx="2423186" cy="1628549"/>
                </a:xfrm>
                <a:prstGeom prst="rect">
                  <a:avLst/>
                </a:prstGeom>
                <a:solidFill>
                  <a:srgbClr val="9E7800">
                    <a:alpha val="52000"/>
                  </a:srgb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6830388" y="3480723"/>
                <a:ext cx="1877446" cy="499416"/>
                <a:chOff x="6830388" y="3480723"/>
                <a:chExt cx="1877446" cy="499416"/>
              </a:xfrm>
            </p:grpSpPr>
            <p:sp>
              <p:nvSpPr>
                <p:cNvPr id="38" name="Freeform 1267"/>
                <p:cNvSpPr/>
                <p:nvPr/>
              </p:nvSpPr>
              <p:spPr bwMode="auto">
                <a:xfrm>
                  <a:off x="6830388" y="3486561"/>
                  <a:ext cx="239567" cy="493578"/>
                </a:xfrm>
                <a:custGeom>
                  <a:avLst/>
                  <a:gdLst>
                    <a:gd name="T0" fmla="*/ 165 w 918"/>
                    <a:gd name="T1" fmla="*/ 1085 h 1891"/>
                    <a:gd name="T2" fmla="*/ 26 w 918"/>
                    <a:gd name="T3" fmla="*/ 731 h 1891"/>
                    <a:gd name="T4" fmla="*/ 152 w 918"/>
                    <a:gd name="T5" fmla="*/ 898 h 1891"/>
                    <a:gd name="T6" fmla="*/ 82 w 918"/>
                    <a:gd name="T7" fmla="*/ 555 h 1891"/>
                    <a:gd name="T8" fmla="*/ 164 w 918"/>
                    <a:gd name="T9" fmla="*/ 607 h 1891"/>
                    <a:gd name="T10" fmla="*/ 218 w 918"/>
                    <a:gd name="T11" fmla="*/ 572 h 1891"/>
                    <a:gd name="T12" fmla="*/ 268 w 918"/>
                    <a:gd name="T13" fmla="*/ 258 h 1891"/>
                    <a:gd name="T14" fmla="*/ 337 w 918"/>
                    <a:gd name="T15" fmla="*/ 359 h 1891"/>
                    <a:gd name="T16" fmla="*/ 400 w 918"/>
                    <a:gd name="T17" fmla="*/ 195 h 1891"/>
                    <a:gd name="T18" fmla="*/ 414 w 918"/>
                    <a:gd name="T19" fmla="*/ 218 h 1891"/>
                    <a:gd name="T20" fmla="*/ 473 w 918"/>
                    <a:gd name="T21" fmla="*/ 209 h 1891"/>
                    <a:gd name="T22" fmla="*/ 534 w 918"/>
                    <a:gd name="T23" fmla="*/ 80 h 1891"/>
                    <a:gd name="T24" fmla="*/ 634 w 918"/>
                    <a:gd name="T25" fmla="*/ 88 h 1891"/>
                    <a:gd name="T26" fmla="*/ 643 w 918"/>
                    <a:gd name="T27" fmla="*/ 107 h 1891"/>
                    <a:gd name="T28" fmla="*/ 688 w 918"/>
                    <a:gd name="T29" fmla="*/ 173 h 1891"/>
                    <a:gd name="T30" fmla="*/ 494 w 918"/>
                    <a:gd name="T31" fmla="*/ 214 h 1891"/>
                    <a:gd name="T32" fmla="*/ 447 w 918"/>
                    <a:gd name="T33" fmla="*/ 264 h 1891"/>
                    <a:gd name="T34" fmla="*/ 545 w 918"/>
                    <a:gd name="T35" fmla="*/ 305 h 1891"/>
                    <a:gd name="T36" fmla="*/ 347 w 918"/>
                    <a:gd name="T37" fmla="*/ 373 h 1891"/>
                    <a:gd name="T38" fmla="*/ 405 w 918"/>
                    <a:gd name="T39" fmla="*/ 459 h 1891"/>
                    <a:gd name="T40" fmla="*/ 237 w 918"/>
                    <a:gd name="T41" fmla="*/ 570 h 1891"/>
                    <a:gd name="T42" fmla="*/ 327 w 918"/>
                    <a:gd name="T43" fmla="*/ 601 h 1891"/>
                    <a:gd name="T44" fmla="*/ 190 w 918"/>
                    <a:gd name="T45" fmla="*/ 730 h 1891"/>
                    <a:gd name="T46" fmla="*/ 274 w 918"/>
                    <a:gd name="T47" fmla="*/ 758 h 1891"/>
                    <a:gd name="T48" fmla="*/ 187 w 918"/>
                    <a:gd name="T49" fmla="*/ 858 h 1891"/>
                    <a:gd name="T50" fmla="*/ 318 w 918"/>
                    <a:gd name="T51" fmla="*/ 805 h 1891"/>
                    <a:gd name="T52" fmla="*/ 181 w 918"/>
                    <a:gd name="T53" fmla="*/ 1083 h 1891"/>
                    <a:gd name="T54" fmla="*/ 321 w 918"/>
                    <a:gd name="T55" fmla="*/ 922 h 1891"/>
                    <a:gd name="T56" fmla="*/ 199 w 918"/>
                    <a:gd name="T57" fmla="*/ 1160 h 1891"/>
                    <a:gd name="T58" fmla="*/ 342 w 918"/>
                    <a:gd name="T59" fmla="*/ 1078 h 1891"/>
                    <a:gd name="T60" fmla="*/ 271 w 918"/>
                    <a:gd name="T61" fmla="*/ 1334 h 1891"/>
                    <a:gd name="T62" fmla="*/ 390 w 918"/>
                    <a:gd name="T63" fmla="*/ 1237 h 1891"/>
                    <a:gd name="T64" fmla="*/ 384 w 918"/>
                    <a:gd name="T65" fmla="*/ 1513 h 1891"/>
                    <a:gd name="T66" fmla="*/ 430 w 918"/>
                    <a:gd name="T67" fmla="*/ 1513 h 1891"/>
                    <a:gd name="T68" fmla="*/ 541 w 918"/>
                    <a:gd name="T69" fmla="*/ 1674 h 1891"/>
                    <a:gd name="T70" fmla="*/ 624 w 918"/>
                    <a:gd name="T71" fmla="*/ 1508 h 1891"/>
                    <a:gd name="T72" fmla="*/ 776 w 918"/>
                    <a:gd name="T73" fmla="*/ 1808 h 1891"/>
                    <a:gd name="T74" fmla="*/ 903 w 918"/>
                    <a:gd name="T75" fmla="*/ 1868 h 1891"/>
                    <a:gd name="T76" fmla="*/ 654 w 918"/>
                    <a:gd name="T77" fmla="*/ 1881 h 1891"/>
                    <a:gd name="T78" fmla="*/ 397 w 918"/>
                    <a:gd name="T79" fmla="*/ 1758 h 1891"/>
                    <a:gd name="T80" fmla="*/ 538 w 918"/>
                    <a:gd name="T81" fmla="*/ 1691 h 1891"/>
                    <a:gd name="T82" fmla="*/ 185 w 918"/>
                    <a:gd name="T83" fmla="*/ 1581 h 1891"/>
                    <a:gd name="T84" fmla="*/ 460 w 918"/>
                    <a:gd name="T85" fmla="*/ 1631 h 1891"/>
                    <a:gd name="T86" fmla="*/ 361 w 918"/>
                    <a:gd name="T87" fmla="*/ 1529 h 1891"/>
                    <a:gd name="T88" fmla="*/ 70 w 918"/>
                    <a:gd name="T89" fmla="*/ 1358 h 1891"/>
                    <a:gd name="T90" fmla="*/ 316 w 918"/>
                    <a:gd name="T91" fmla="*/ 1463 h 1891"/>
                    <a:gd name="T92" fmla="*/ 13 w 918"/>
                    <a:gd name="T93" fmla="*/ 1142 h 1891"/>
                    <a:gd name="T94" fmla="*/ 217 w 918"/>
                    <a:gd name="T95" fmla="*/ 1275 h 1891"/>
                    <a:gd name="T96" fmla="*/ 2 w 918"/>
                    <a:gd name="T97" fmla="*/ 945 h 1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18" h="1891">
                      <a:moveTo>
                        <a:pt x="0" y="922"/>
                      </a:moveTo>
                      <a:cubicBezTo>
                        <a:pt x="27" y="924"/>
                        <a:pt x="51" y="936"/>
                        <a:pt x="73" y="951"/>
                      </a:cubicBezTo>
                      <a:cubicBezTo>
                        <a:pt x="107" y="975"/>
                        <a:pt x="129" y="1009"/>
                        <a:pt x="147" y="1046"/>
                      </a:cubicBezTo>
                      <a:cubicBezTo>
                        <a:pt x="153" y="1058"/>
                        <a:pt x="159" y="1071"/>
                        <a:pt x="165" y="1085"/>
                      </a:cubicBezTo>
                      <a:cubicBezTo>
                        <a:pt x="161" y="1047"/>
                        <a:pt x="157" y="1010"/>
                        <a:pt x="153" y="974"/>
                      </a:cubicBezTo>
                      <a:cubicBezTo>
                        <a:pt x="141" y="971"/>
                        <a:pt x="129" y="968"/>
                        <a:pt x="117" y="963"/>
                      </a:cubicBezTo>
                      <a:cubicBezTo>
                        <a:pt x="72" y="944"/>
                        <a:pt x="47" y="908"/>
                        <a:pt x="34" y="862"/>
                      </a:cubicBezTo>
                      <a:cubicBezTo>
                        <a:pt x="22" y="819"/>
                        <a:pt x="21" y="775"/>
                        <a:pt x="26" y="731"/>
                      </a:cubicBezTo>
                      <a:cubicBezTo>
                        <a:pt x="26" y="731"/>
                        <a:pt x="26" y="730"/>
                        <a:pt x="27" y="729"/>
                      </a:cubicBezTo>
                      <a:cubicBezTo>
                        <a:pt x="31" y="730"/>
                        <a:pt x="35" y="731"/>
                        <a:pt x="38" y="732"/>
                      </a:cubicBezTo>
                      <a:cubicBezTo>
                        <a:pt x="78" y="750"/>
                        <a:pt x="108" y="779"/>
                        <a:pt x="124" y="819"/>
                      </a:cubicBezTo>
                      <a:cubicBezTo>
                        <a:pt x="135" y="845"/>
                        <a:pt x="144" y="874"/>
                        <a:pt x="152" y="898"/>
                      </a:cubicBezTo>
                      <a:cubicBezTo>
                        <a:pt x="155" y="867"/>
                        <a:pt x="157" y="832"/>
                        <a:pt x="160" y="796"/>
                      </a:cubicBezTo>
                      <a:cubicBezTo>
                        <a:pt x="142" y="789"/>
                        <a:pt x="125" y="780"/>
                        <a:pt x="110" y="766"/>
                      </a:cubicBezTo>
                      <a:cubicBezTo>
                        <a:pt x="86" y="742"/>
                        <a:pt x="73" y="712"/>
                        <a:pt x="70" y="679"/>
                      </a:cubicBezTo>
                      <a:cubicBezTo>
                        <a:pt x="65" y="637"/>
                        <a:pt x="71" y="596"/>
                        <a:pt x="82" y="555"/>
                      </a:cubicBezTo>
                      <a:cubicBezTo>
                        <a:pt x="82" y="554"/>
                        <a:pt x="83" y="552"/>
                        <a:pt x="84" y="549"/>
                      </a:cubicBezTo>
                      <a:cubicBezTo>
                        <a:pt x="156" y="590"/>
                        <a:pt x="168" y="658"/>
                        <a:pt x="171" y="732"/>
                      </a:cubicBezTo>
                      <a:cubicBezTo>
                        <a:pt x="180" y="698"/>
                        <a:pt x="188" y="666"/>
                        <a:pt x="196" y="635"/>
                      </a:cubicBezTo>
                      <a:cubicBezTo>
                        <a:pt x="185" y="626"/>
                        <a:pt x="173" y="617"/>
                        <a:pt x="164" y="607"/>
                      </a:cubicBezTo>
                      <a:cubicBezTo>
                        <a:pt x="138" y="580"/>
                        <a:pt x="130" y="547"/>
                        <a:pt x="132" y="511"/>
                      </a:cubicBezTo>
                      <a:cubicBezTo>
                        <a:pt x="135" y="471"/>
                        <a:pt x="146" y="434"/>
                        <a:pt x="163" y="398"/>
                      </a:cubicBezTo>
                      <a:cubicBezTo>
                        <a:pt x="164" y="397"/>
                        <a:pt x="165" y="396"/>
                        <a:pt x="166" y="394"/>
                      </a:cubicBezTo>
                      <a:cubicBezTo>
                        <a:pt x="227" y="441"/>
                        <a:pt x="227" y="505"/>
                        <a:pt x="218" y="572"/>
                      </a:cubicBezTo>
                      <a:cubicBezTo>
                        <a:pt x="232" y="543"/>
                        <a:pt x="245" y="514"/>
                        <a:pt x="258" y="485"/>
                      </a:cubicBezTo>
                      <a:cubicBezTo>
                        <a:pt x="258" y="485"/>
                        <a:pt x="258" y="484"/>
                        <a:pt x="258" y="484"/>
                      </a:cubicBezTo>
                      <a:cubicBezTo>
                        <a:pt x="219" y="453"/>
                        <a:pt x="208" y="413"/>
                        <a:pt x="218" y="366"/>
                      </a:cubicBezTo>
                      <a:cubicBezTo>
                        <a:pt x="226" y="326"/>
                        <a:pt x="245" y="292"/>
                        <a:pt x="268" y="258"/>
                      </a:cubicBezTo>
                      <a:cubicBezTo>
                        <a:pt x="273" y="264"/>
                        <a:pt x="278" y="268"/>
                        <a:pt x="281" y="273"/>
                      </a:cubicBezTo>
                      <a:cubicBezTo>
                        <a:pt x="305" y="307"/>
                        <a:pt x="308" y="345"/>
                        <a:pt x="300" y="384"/>
                      </a:cubicBezTo>
                      <a:cubicBezTo>
                        <a:pt x="297" y="400"/>
                        <a:pt x="292" y="415"/>
                        <a:pt x="288" y="432"/>
                      </a:cubicBezTo>
                      <a:cubicBezTo>
                        <a:pt x="305" y="407"/>
                        <a:pt x="321" y="383"/>
                        <a:pt x="337" y="359"/>
                      </a:cubicBezTo>
                      <a:cubicBezTo>
                        <a:pt x="324" y="345"/>
                        <a:pt x="314" y="329"/>
                        <a:pt x="311" y="309"/>
                      </a:cubicBezTo>
                      <a:cubicBezTo>
                        <a:pt x="307" y="287"/>
                        <a:pt x="309" y="266"/>
                        <a:pt x="317" y="246"/>
                      </a:cubicBezTo>
                      <a:cubicBezTo>
                        <a:pt x="331" y="210"/>
                        <a:pt x="354" y="179"/>
                        <a:pt x="381" y="151"/>
                      </a:cubicBezTo>
                      <a:cubicBezTo>
                        <a:pt x="391" y="164"/>
                        <a:pt x="397" y="179"/>
                        <a:pt x="400" y="195"/>
                      </a:cubicBezTo>
                      <a:cubicBezTo>
                        <a:pt x="407" y="228"/>
                        <a:pt x="397" y="258"/>
                        <a:pt x="384" y="288"/>
                      </a:cubicBezTo>
                      <a:cubicBezTo>
                        <a:pt x="381" y="296"/>
                        <a:pt x="377" y="303"/>
                        <a:pt x="374" y="312"/>
                      </a:cubicBezTo>
                      <a:cubicBezTo>
                        <a:pt x="392" y="292"/>
                        <a:pt x="410" y="272"/>
                        <a:pt x="428" y="253"/>
                      </a:cubicBezTo>
                      <a:cubicBezTo>
                        <a:pt x="423" y="241"/>
                        <a:pt x="417" y="230"/>
                        <a:pt x="414" y="218"/>
                      </a:cubicBezTo>
                      <a:cubicBezTo>
                        <a:pt x="407" y="187"/>
                        <a:pt x="418" y="160"/>
                        <a:pt x="435" y="134"/>
                      </a:cubicBezTo>
                      <a:cubicBezTo>
                        <a:pt x="451" y="109"/>
                        <a:pt x="472" y="88"/>
                        <a:pt x="495" y="69"/>
                      </a:cubicBezTo>
                      <a:cubicBezTo>
                        <a:pt x="496" y="68"/>
                        <a:pt x="498" y="67"/>
                        <a:pt x="501" y="65"/>
                      </a:cubicBezTo>
                      <a:cubicBezTo>
                        <a:pt x="527" y="120"/>
                        <a:pt x="502" y="165"/>
                        <a:pt x="473" y="209"/>
                      </a:cubicBezTo>
                      <a:cubicBezTo>
                        <a:pt x="475" y="208"/>
                        <a:pt x="476" y="207"/>
                        <a:pt x="477" y="206"/>
                      </a:cubicBezTo>
                      <a:cubicBezTo>
                        <a:pt x="493" y="194"/>
                        <a:pt x="508" y="181"/>
                        <a:pt x="523" y="168"/>
                      </a:cubicBezTo>
                      <a:cubicBezTo>
                        <a:pt x="527" y="165"/>
                        <a:pt x="529" y="162"/>
                        <a:pt x="526" y="156"/>
                      </a:cubicBezTo>
                      <a:cubicBezTo>
                        <a:pt x="515" y="129"/>
                        <a:pt x="520" y="104"/>
                        <a:pt x="534" y="80"/>
                      </a:cubicBezTo>
                      <a:cubicBezTo>
                        <a:pt x="549" y="54"/>
                        <a:pt x="593" y="14"/>
                        <a:pt x="622" y="0"/>
                      </a:cubicBezTo>
                      <a:cubicBezTo>
                        <a:pt x="631" y="23"/>
                        <a:pt x="630" y="46"/>
                        <a:pt x="620" y="66"/>
                      </a:cubicBezTo>
                      <a:cubicBezTo>
                        <a:pt x="610" y="86"/>
                        <a:pt x="596" y="105"/>
                        <a:pt x="583" y="126"/>
                      </a:cubicBezTo>
                      <a:cubicBezTo>
                        <a:pt x="601" y="113"/>
                        <a:pt x="620" y="103"/>
                        <a:pt x="634" y="88"/>
                      </a:cubicBezTo>
                      <a:cubicBezTo>
                        <a:pt x="676" y="41"/>
                        <a:pt x="728" y="14"/>
                        <a:pt x="789" y="7"/>
                      </a:cubicBezTo>
                      <a:cubicBezTo>
                        <a:pt x="805" y="5"/>
                        <a:pt x="821" y="5"/>
                        <a:pt x="840" y="4"/>
                      </a:cubicBezTo>
                      <a:cubicBezTo>
                        <a:pt x="837" y="7"/>
                        <a:pt x="836" y="9"/>
                        <a:pt x="835" y="10"/>
                      </a:cubicBezTo>
                      <a:cubicBezTo>
                        <a:pt x="780" y="60"/>
                        <a:pt x="717" y="94"/>
                        <a:pt x="643" y="107"/>
                      </a:cubicBezTo>
                      <a:cubicBezTo>
                        <a:pt x="641" y="107"/>
                        <a:pt x="639" y="108"/>
                        <a:pt x="637" y="109"/>
                      </a:cubicBezTo>
                      <a:cubicBezTo>
                        <a:pt x="622" y="118"/>
                        <a:pt x="608" y="127"/>
                        <a:pt x="594" y="136"/>
                      </a:cubicBezTo>
                      <a:cubicBezTo>
                        <a:pt x="640" y="122"/>
                        <a:pt x="684" y="119"/>
                        <a:pt x="722" y="159"/>
                      </a:cubicBezTo>
                      <a:cubicBezTo>
                        <a:pt x="710" y="164"/>
                        <a:pt x="699" y="169"/>
                        <a:pt x="688" y="173"/>
                      </a:cubicBezTo>
                      <a:cubicBezTo>
                        <a:pt x="658" y="185"/>
                        <a:pt x="627" y="195"/>
                        <a:pt x="593" y="193"/>
                      </a:cubicBezTo>
                      <a:cubicBezTo>
                        <a:pt x="576" y="192"/>
                        <a:pt x="561" y="187"/>
                        <a:pt x="546" y="178"/>
                      </a:cubicBezTo>
                      <a:cubicBezTo>
                        <a:pt x="542" y="175"/>
                        <a:pt x="539" y="176"/>
                        <a:pt x="534" y="179"/>
                      </a:cubicBezTo>
                      <a:cubicBezTo>
                        <a:pt x="521" y="191"/>
                        <a:pt x="507" y="202"/>
                        <a:pt x="494" y="214"/>
                      </a:cubicBezTo>
                      <a:cubicBezTo>
                        <a:pt x="541" y="193"/>
                        <a:pt x="587" y="188"/>
                        <a:pt x="632" y="225"/>
                      </a:cubicBezTo>
                      <a:cubicBezTo>
                        <a:pt x="615" y="234"/>
                        <a:pt x="601" y="243"/>
                        <a:pt x="585" y="250"/>
                      </a:cubicBezTo>
                      <a:cubicBezTo>
                        <a:pt x="563" y="261"/>
                        <a:pt x="540" y="271"/>
                        <a:pt x="515" y="274"/>
                      </a:cubicBezTo>
                      <a:cubicBezTo>
                        <a:pt x="491" y="277"/>
                        <a:pt x="469" y="274"/>
                        <a:pt x="447" y="264"/>
                      </a:cubicBezTo>
                      <a:cubicBezTo>
                        <a:pt x="445" y="263"/>
                        <a:pt x="440" y="264"/>
                        <a:pt x="439" y="265"/>
                      </a:cubicBezTo>
                      <a:cubicBezTo>
                        <a:pt x="425" y="280"/>
                        <a:pt x="411" y="295"/>
                        <a:pt x="397" y="311"/>
                      </a:cubicBezTo>
                      <a:cubicBezTo>
                        <a:pt x="420" y="297"/>
                        <a:pt x="443" y="286"/>
                        <a:pt x="470" y="284"/>
                      </a:cubicBezTo>
                      <a:cubicBezTo>
                        <a:pt x="497" y="282"/>
                        <a:pt x="522" y="289"/>
                        <a:pt x="545" y="305"/>
                      </a:cubicBezTo>
                      <a:cubicBezTo>
                        <a:pt x="541" y="309"/>
                        <a:pt x="538" y="311"/>
                        <a:pt x="534" y="314"/>
                      </a:cubicBezTo>
                      <a:cubicBezTo>
                        <a:pt x="509" y="334"/>
                        <a:pt x="482" y="352"/>
                        <a:pt x="453" y="364"/>
                      </a:cubicBezTo>
                      <a:cubicBezTo>
                        <a:pt x="422" y="377"/>
                        <a:pt x="391" y="379"/>
                        <a:pt x="359" y="369"/>
                      </a:cubicBezTo>
                      <a:cubicBezTo>
                        <a:pt x="353" y="368"/>
                        <a:pt x="350" y="368"/>
                        <a:pt x="347" y="373"/>
                      </a:cubicBezTo>
                      <a:cubicBezTo>
                        <a:pt x="337" y="389"/>
                        <a:pt x="326" y="404"/>
                        <a:pt x="316" y="420"/>
                      </a:cubicBezTo>
                      <a:cubicBezTo>
                        <a:pt x="314" y="422"/>
                        <a:pt x="313" y="424"/>
                        <a:pt x="312" y="427"/>
                      </a:cubicBezTo>
                      <a:cubicBezTo>
                        <a:pt x="359" y="386"/>
                        <a:pt x="409" y="371"/>
                        <a:pt x="468" y="400"/>
                      </a:cubicBezTo>
                      <a:cubicBezTo>
                        <a:pt x="449" y="423"/>
                        <a:pt x="428" y="442"/>
                        <a:pt x="405" y="459"/>
                      </a:cubicBezTo>
                      <a:cubicBezTo>
                        <a:pt x="388" y="471"/>
                        <a:pt x="370" y="483"/>
                        <a:pt x="350" y="488"/>
                      </a:cubicBezTo>
                      <a:cubicBezTo>
                        <a:pt x="338" y="491"/>
                        <a:pt x="325" y="494"/>
                        <a:pt x="312" y="494"/>
                      </a:cubicBezTo>
                      <a:cubicBezTo>
                        <a:pt x="300" y="495"/>
                        <a:pt x="287" y="493"/>
                        <a:pt x="273" y="492"/>
                      </a:cubicBezTo>
                      <a:cubicBezTo>
                        <a:pt x="262" y="518"/>
                        <a:pt x="249" y="544"/>
                        <a:pt x="237" y="570"/>
                      </a:cubicBezTo>
                      <a:cubicBezTo>
                        <a:pt x="238" y="571"/>
                        <a:pt x="238" y="571"/>
                        <a:pt x="239" y="571"/>
                      </a:cubicBezTo>
                      <a:cubicBezTo>
                        <a:pt x="280" y="516"/>
                        <a:pt x="331" y="491"/>
                        <a:pt x="402" y="514"/>
                      </a:cubicBezTo>
                      <a:cubicBezTo>
                        <a:pt x="397" y="520"/>
                        <a:pt x="394" y="526"/>
                        <a:pt x="390" y="532"/>
                      </a:cubicBezTo>
                      <a:cubicBezTo>
                        <a:pt x="372" y="557"/>
                        <a:pt x="351" y="581"/>
                        <a:pt x="327" y="601"/>
                      </a:cubicBezTo>
                      <a:cubicBezTo>
                        <a:pt x="296" y="627"/>
                        <a:pt x="261" y="639"/>
                        <a:pt x="221" y="638"/>
                      </a:cubicBezTo>
                      <a:cubicBezTo>
                        <a:pt x="215" y="638"/>
                        <a:pt x="212" y="640"/>
                        <a:pt x="211" y="646"/>
                      </a:cubicBezTo>
                      <a:cubicBezTo>
                        <a:pt x="204" y="672"/>
                        <a:pt x="197" y="699"/>
                        <a:pt x="190" y="725"/>
                      </a:cubicBezTo>
                      <a:cubicBezTo>
                        <a:pt x="190" y="727"/>
                        <a:pt x="190" y="728"/>
                        <a:pt x="190" y="730"/>
                      </a:cubicBezTo>
                      <a:cubicBezTo>
                        <a:pt x="209" y="690"/>
                        <a:pt x="235" y="657"/>
                        <a:pt x="279" y="643"/>
                      </a:cubicBezTo>
                      <a:cubicBezTo>
                        <a:pt x="302" y="635"/>
                        <a:pt x="332" y="633"/>
                        <a:pt x="353" y="640"/>
                      </a:cubicBezTo>
                      <a:cubicBezTo>
                        <a:pt x="348" y="649"/>
                        <a:pt x="344" y="659"/>
                        <a:pt x="340" y="668"/>
                      </a:cubicBezTo>
                      <a:cubicBezTo>
                        <a:pt x="322" y="701"/>
                        <a:pt x="302" y="733"/>
                        <a:pt x="274" y="758"/>
                      </a:cubicBezTo>
                      <a:cubicBezTo>
                        <a:pt x="249" y="781"/>
                        <a:pt x="219" y="793"/>
                        <a:pt x="185" y="797"/>
                      </a:cubicBezTo>
                      <a:cubicBezTo>
                        <a:pt x="180" y="798"/>
                        <a:pt x="177" y="798"/>
                        <a:pt x="176" y="804"/>
                      </a:cubicBezTo>
                      <a:cubicBezTo>
                        <a:pt x="174" y="837"/>
                        <a:pt x="171" y="870"/>
                        <a:pt x="169" y="904"/>
                      </a:cubicBezTo>
                      <a:cubicBezTo>
                        <a:pt x="175" y="888"/>
                        <a:pt x="180" y="872"/>
                        <a:pt x="187" y="858"/>
                      </a:cubicBezTo>
                      <a:cubicBezTo>
                        <a:pt x="213" y="804"/>
                        <a:pt x="257" y="778"/>
                        <a:pt x="316" y="777"/>
                      </a:cubicBezTo>
                      <a:cubicBezTo>
                        <a:pt x="318" y="777"/>
                        <a:pt x="319" y="777"/>
                        <a:pt x="321" y="777"/>
                      </a:cubicBezTo>
                      <a:cubicBezTo>
                        <a:pt x="322" y="777"/>
                        <a:pt x="323" y="778"/>
                        <a:pt x="325" y="778"/>
                      </a:cubicBezTo>
                      <a:cubicBezTo>
                        <a:pt x="322" y="787"/>
                        <a:pt x="320" y="796"/>
                        <a:pt x="318" y="805"/>
                      </a:cubicBezTo>
                      <a:cubicBezTo>
                        <a:pt x="308" y="837"/>
                        <a:pt x="295" y="869"/>
                        <a:pt x="276" y="897"/>
                      </a:cubicBezTo>
                      <a:cubicBezTo>
                        <a:pt x="252" y="935"/>
                        <a:pt x="218" y="958"/>
                        <a:pt x="177" y="971"/>
                      </a:cubicBezTo>
                      <a:cubicBezTo>
                        <a:pt x="172" y="972"/>
                        <a:pt x="170" y="973"/>
                        <a:pt x="171" y="979"/>
                      </a:cubicBezTo>
                      <a:cubicBezTo>
                        <a:pt x="174" y="1013"/>
                        <a:pt x="178" y="1048"/>
                        <a:pt x="181" y="1083"/>
                      </a:cubicBezTo>
                      <a:cubicBezTo>
                        <a:pt x="182" y="1083"/>
                        <a:pt x="183" y="1083"/>
                        <a:pt x="183" y="1083"/>
                      </a:cubicBezTo>
                      <a:cubicBezTo>
                        <a:pt x="185" y="1074"/>
                        <a:pt x="185" y="1064"/>
                        <a:pt x="187" y="1055"/>
                      </a:cubicBezTo>
                      <a:cubicBezTo>
                        <a:pt x="188" y="1045"/>
                        <a:pt x="190" y="1036"/>
                        <a:pt x="193" y="1027"/>
                      </a:cubicBezTo>
                      <a:cubicBezTo>
                        <a:pt x="211" y="963"/>
                        <a:pt x="262" y="927"/>
                        <a:pt x="321" y="922"/>
                      </a:cubicBezTo>
                      <a:cubicBezTo>
                        <a:pt x="320" y="934"/>
                        <a:pt x="319" y="946"/>
                        <a:pt x="317" y="958"/>
                      </a:cubicBezTo>
                      <a:cubicBezTo>
                        <a:pt x="313" y="991"/>
                        <a:pt x="306" y="1023"/>
                        <a:pt x="293" y="1054"/>
                      </a:cubicBezTo>
                      <a:cubicBezTo>
                        <a:pt x="276" y="1096"/>
                        <a:pt x="245" y="1128"/>
                        <a:pt x="204" y="1148"/>
                      </a:cubicBezTo>
                      <a:cubicBezTo>
                        <a:pt x="198" y="1151"/>
                        <a:pt x="197" y="1154"/>
                        <a:pt x="199" y="1160"/>
                      </a:cubicBezTo>
                      <a:cubicBezTo>
                        <a:pt x="210" y="1195"/>
                        <a:pt x="222" y="1230"/>
                        <a:pt x="233" y="1266"/>
                      </a:cubicBezTo>
                      <a:cubicBezTo>
                        <a:pt x="233" y="1268"/>
                        <a:pt x="235" y="1270"/>
                        <a:pt x="235" y="1271"/>
                      </a:cubicBezTo>
                      <a:cubicBezTo>
                        <a:pt x="235" y="1252"/>
                        <a:pt x="233" y="1233"/>
                        <a:pt x="233" y="1214"/>
                      </a:cubicBezTo>
                      <a:cubicBezTo>
                        <a:pt x="235" y="1150"/>
                        <a:pt x="280" y="1094"/>
                        <a:pt x="342" y="1078"/>
                      </a:cubicBezTo>
                      <a:cubicBezTo>
                        <a:pt x="343" y="1077"/>
                        <a:pt x="343" y="1078"/>
                        <a:pt x="345" y="1078"/>
                      </a:cubicBezTo>
                      <a:cubicBezTo>
                        <a:pt x="346" y="1091"/>
                        <a:pt x="348" y="1104"/>
                        <a:pt x="349" y="1117"/>
                      </a:cubicBezTo>
                      <a:cubicBezTo>
                        <a:pt x="351" y="1153"/>
                        <a:pt x="351" y="1189"/>
                        <a:pt x="342" y="1225"/>
                      </a:cubicBezTo>
                      <a:cubicBezTo>
                        <a:pt x="332" y="1270"/>
                        <a:pt x="307" y="1306"/>
                        <a:pt x="271" y="1334"/>
                      </a:cubicBezTo>
                      <a:cubicBezTo>
                        <a:pt x="269" y="1336"/>
                        <a:pt x="267" y="1337"/>
                        <a:pt x="265" y="1339"/>
                      </a:cubicBezTo>
                      <a:cubicBezTo>
                        <a:pt x="285" y="1380"/>
                        <a:pt x="307" y="1419"/>
                        <a:pt x="334" y="1457"/>
                      </a:cubicBezTo>
                      <a:cubicBezTo>
                        <a:pt x="328" y="1439"/>
                        <a:pt x="323" y="1422"/>
                        <a:pt x="319" y="1405"/>
                      </a:cubicBezTo>
                      <a:cubicBezTo>
                        <a:pt x="302" y="1336"/>
                        <a:pt x="329" y="1273"/>
                        <a:pt x="390" y="1237"/>
                      </a:cubicBezTo>
                      <a:cubicBezTo>
                        <a:pt x="393" y="1235"/>
                        <a:pt x="397" y="1233"/>
                        <a:pt x="402" y="1230"/>
                      </a:cubicBezTo>
                      <a:cubicBezTo>
                        <a:pt x="408" y="1254"/>
                        <a:pt x="416" y="1277"/>
                        <a:pt x="421" y="1300"/>
                      </a:cubicBezTo>
                      <a:cubicBezTo>
                        <a:pt x="429" y="1333"/>
                        <a:pt x="434" y="1366"/>
                        <a:pt x="431" y="1399"/>
                      </a:cubicBezTo>
                      <a:cubicBezTo>
                        <a:pt x="428" y="1442"/>
                        <a:pt x="411" y="1480"/>
                        <a:pt x="384" y="1513"/>
                      </a:cubicBezTo>
                      <a:cubicBezTo>
                        <a:pt x="383" y="1514"/>
                        <a:pt x="381" y="1516"/>
                        <a:pt x="379" y="1518"/>
                      </a:cubicBezTo>
                      <a:cubicBezTo>
                        <a:pt x="409" y="1554"/>
                        <a:pt x="441" y="1588"/>
                        <a:pt x="478" y="1619"/>
                      </a:cubicBezTo>
                      <a:cubicBezTo>
                        <a:pt x="474" y="1614"/>
                        <a:pt x="470" y="1609"/>
                        <a:pt x="467" y="1604"/>
                      </a:cubicBezTo>
                      <a:cubicBezTo>
                        <a:pt x="448" y="1576"/>
                        <a:pt x="434" y="1547"/>
                        <a:pt x="430" y="1513"/>
                      </a:cubicBezTo>
                      <a:cubicBezTo>
                        <a:pt x="422" y="1455"/>
                        <a:pt x="450" y="1403"/>
                        <a:pt x="491" y="1374"/>
                      </a:cubicBezTo>
                      <a:cubicBezTo>
                        <a:pt x="524" y="1429"/>
                        <a:pt x="554" y="1485"/>
                        <a:pt x="564" y="1550"/>
                      </a:cubicBezTo>
                      <a:cubicBezTo>
                        <a:pt x="571" y="1591"/>
                        <a:pt x="563" y="1630"/>
                        <a:pt x="545" y="1668"/>
                      </a:cubicBezTo>
                      <a:cubicBezTo>
                        <a:pt x="544" y="1670"/>
                        <a:pt x="543" y="1672"/>
                        <a:pt x="541" y="1674"/>
                      </a:cubicBezTo>
                      <a:cubicBezTo>
                        <a:pt x="585" y="1708"/>
                        <a:pt x="632" y="1737"/>
                        <a:pt x="682" y="1762"/>
                      </a:cubicBezTo>
                      <a:cubicBezTo>
                        <a:pt x="680" y="1760"/>
                        <a:pt x="677" y="1758"/>
                        <a:pt x="675" y="1756"/>
                      </a:cubicBezTo>
                      <a:cubicBezTo>
                        <a:pt x="648" y="1733"/>
                        <a:pt x="624" y="1709"/>
                        <a:pt x="607" y="1678"/>
                      </a:cubicBezTo>
                      <a:cubicBezTo>
                        <a:pt x="577" y="1624"/>
                        <a:pt x="584" y="1556"/>
                        <a:pt x="624" y="1508"/>
                      </a:cubicBezTo>
                      <a:cubicBezTo>
                        <a:pt x="631" y="1515"/>
                        <a:pt x="637" y="1521"/>
                        <a:pt x="643" y="1527"/>
                      </a:cubicBezTo>
                      <a:cubicBezTo>
                        <a:pt x="681" y="1565"/>
                        <a:pt x="715" y="1605"/>
                        <a:pt x="742" y="1650"/>
                      </a:cubicBezTo>
                      <a:cubicBezTo>
                        <a:pt x="770" y="1697"/>
                        <a:pt x="780" y="1747"/>
                        <a:pt x="770" y="1800"/>
                      </a:cubicBezTo>
                      <a:cubicBezTo>
                        <a:pt x="769" y="1806"/>
                        <a:pt x="773" y="1807"/>
                        <a:pt x="776" y="1808"/>
                      </a:cubicBezTo>
                      <a:cubicBezTo>
                        <a:pt x="817" y="1822"/>
                        <a:pt x="858" y="1837"/>
                        <a:pt x="900" y="1851"/>
                      </a:cubicBezTo>
                      <a:cubicBezTo>
                        <a:pt x="902" y="1852"/>
                        <a:pt x="905" y="1853"/>
                        <a:pt x="908" y="1853"/>
                      </a:cubicBezTo>
                      <a:cubicBezTo>
                        <a:pt x="913" y="1855"/>
                        <a:pt x="918" y="1858"/>
                        <a:pt x="915" y="1864"/>
                      </a:cubicBezTo>
                      <a:cubicBezTo>
                        <a:pt x="913" y="1870"/>
                        <a:pt x="909" y="1870"/>
                        <a:pt x="903" y="1868"/>
                      </a:cubicBezTo>
                      <a:cubicBezTo>
                        <a:pt x="890" y="1864"/>
                        <a:pt x="877" y="1861"/>
                        <a:pt x="864" y="1856"/>
                      </a:cubicBezTo>
                      <a:cubicBezTo>
                        <a:pt x="832" y="1845"/>
                        <a:pt x="801" y="1834"/>
                        <a:pt x="770" y="1822"/>
                      </a:cubicBezTo>
                      <a:cubicBezTo>
                        <a:pt x="764" y="1820"/>
                        <a:pt x="762" y="1820"/>
                        <a:pt x="758" y="1825"/>
                      </a:cubicBezTo>
                      <a:cubicBezTo>
                        <a:pt x="731" y="1857"/>
                        <a:pt x="695" y="1874"/>
                        <a:pt x="654" y="1881"/>
                      </a:cubicBezTo>
                      <a:cubicBezTo>
                        <a:pt x="590" y="1891"/>
                        <a:pt x="531" y="1875"/>
                        <a:pt x="473" y="1850"/>
                      </a:cubicBezTo>
                      <a:cubicBezTo>
                        <a:pt x="436" y="1833"/>
                        <a:pt x="401" y="1813"/>
                        <a:pt x="368" y="1789"/>
                      </a:cubicBezTo>
                      <a:cubicBezTo>
                        <a:pt x="364" y="1787"/>
                        <a:pt x="361" y="1783"/>
                        <a:pt x="356" y="1780"/>
                      </a:cubicBezTo>
                      <a:cubicBezTo>
                        <a:pt x="369" y="1770"/>
                        <a:pt x="383" y="1763"/>
                        <a:pt x="397" y="1758"/>
                      </a:cubicBezTo>
                      <a:cubicBezTo>
                        <a:pt x="449" y="1738"/>
                        <a:pt x="501" y="1736"/>
                        <a:pt x="555" y="1749"/>
                      </a:cubicBezTo>
                      <a:cubicBezTo>
                        <a:pt x="597" y="1758"/>
                        <a:pt x="639" y="1770"/>
                        <a:pt x="682" y="1782"/>
                      </a:cubicBezTo>
                      <a:cubicBezTo>
                        <a:pt x="678" y="1780"/>
                        <a:pt x="675" y="1778"/>
                        <a:pt x="671" y="1776"/>
                      </a:cubicBezTo>
                      <a:cubicBezTo>
                        <a:pt x="624" y="1751"/>
                        <a:pt x="580" y="1723"/>
                        <a:pt x="538" y="1691"/>
                      </a:cubicBezTo>
                      <a:cubicBezTo>
                        <a:pt x="533" y="1687"/>
                        <a:pt x="529" y="1687"/>
                        <a:pt x="524" y="1691"/>
                      </a:cubicBezTo>
                      <a:cubicBezTo>
                        <a:pt x="484" y="1719"/>
                        <a:pt x="440" y="1726"/>
                        <a:pt x="392" y="1718"/>
                      </a:cubicBezTo>
                      <a:cubicBezTo>
                        <a:pt x="347" y="1710"/>
                        <a:pt x="308" y="1689"/>
                        <a:pt x="272" y="1662"/>
                      </a:cubicBezTo>
                      <a:cubicBezTo>
                        <a:pt x="240" y="1638"/>
                        <a:pt x="211" y="1611"/>
                        <a:pt x="185" y="1581"/>
                      </a:cubicBezTo>
                      <a:cubicBezTo>
                        <a:pt x="183" y="1578"/>
                        <a:pt x="181" y="1575"/>
                        <a:pt x="178" y="1571"/>
                      </a:cubicBezTo>
                      <a:cubicBezTo>
                        <a:pt x="188" y="1568"/>
                        <a:pt x="198" y="1564"/>
                        <a:pt x="207" y="1562"/>
                      </a:cubicBezTo>
                      <a:cubicBezTo>
                        <a:pt x="263" y="1549"/>
                        <a:pt x="317" y="1557"/>
                        <a:pt x="368" y="1582"/>
                      </a:cubicBezTo>
                      <a:cubicBezTo>
                        <a:pt x="399" y="1597"/>
                        <a:pt x="429" y="1614"/>
                        <a:pt x="460" y="1631"/>
                      </a:cubicBezTo>
                      <a:cubicBezTo>
                        <a:pt x="462" y="1632"/>
                        <a:pt x="464" y="1633"/>
                        <a:pt x="467" y="1633"/>
                      </a:cubicBezTo>
                      <a:cubicBezTo>
                        <a:pt x="459" y="1625"/>
                        <a:pt x="450" y="1618"/>
                        <a:pt x="442" y="1610"/>
                      </a:cubicBezTo>
                      <a:cubicBezTo>
                        <a:pt x="418" y="1584"/>
                        <a:pt x="394" y="1558"/>
                        <a:pt x="370" y="1532"/>
                      </a:cubicBezTo>
                      <a:cubicBezTo>
                        <a:pt x="367" y="1528"/>
                        <a:pt x="365" y="1527"/>
                        <a:pt x="361" y="1529"/>
                      </a:cubicBezTo>
                      <a:cubicBezTo>
                        <a:pt x="311" y="1551"/>
                        <a:pt x="262" y="1546"/>
                        <a:pt x="215" y="1522"/>
                      </a:cubicBezTo>
                      <a:cubicBezTo>
                        <a:pt x="171" y="1499"/>
                        <a:pt x="138" y="1464"/>
                        <a:pt x="110" y="1425"/>
                      </a:cubicBezTo>
                      <a:cubicBezTo>
                        <a:pt x="97" y="1406"/>
                        <a:pt x="86" y="1385"/>
                        <a:pt x="74" y="1366"/>
                      </a:cubicBezTo>
                      <a:cubicBezTo>
                        <a:pt x="72" y="1364"/>
                        <a:pt x="72" y="1361"/>
                        <a:pt x="70" y="1358"/>
                      </a:cubicBezTo>
                      <a:cubicBezTo>
                        <a:pt x="90" y="1353"/>
                        <a:pt x="108" y="1353"/>
                        <a:pt x="127" y="1355"/>
                      </a:cubicBezTo>
                      <a:cubicBezTo>
                        <a:pt x="174" y="1359"/>
                        <a:pt x="216" y="1379"/>
                        <a:pt x="252" y="1408"/>
                      </a:cubicBezTo>
                      <a:cubicBezTo>
                        <a:pt x="273" y="1425"/>
                        <a:pt x="293" y="1443"/>
                        <a:pt x="314" y="1461"/>
                      </a:cubicBezTo>
                      <a:cubicBezTo>
                        <a:pt x="315" y="1462"/>
                        <a:pt x="316" y="1463"/>
                        <a:pt x="316" y="1463"/>
                      </a:cubicBezTo>
                      <a:cubicBezTo>
                        <a:pt x="294" y="1424"/>
                        <a:pt x="271" y="1386"/>
                        <a:pt x="248" y="1346"/>
                      </a:cubicBezTo>
                      <a:cubicBezTo>
                        <a:pt x="227" y="1351"/>
                        <a:pt x="204" y="1352"/>
                        <a:pt x="182" y="1347"/>
                      </a:cubicBezTo>
                      <a:cubicBezTo>
                        <a:pt x="138" y="1337"/>
                        <a:pt x="104" y="1312"/>
                        <a:pt x="78" y="1278"/>
                      </a:cubicBezTo>
                      <a:cubicBezTo>
                        <a:pt x="47" y="1237"/>
                        <a:pt x="27" y="1191"/>
                        <a:pt x="13" y="1142"/>
                      </a:cubicBezTo>
                      <a:cubicBezTo>
                        <a:pt x="13" y="1141"/>
                        <a:pt x="13" y="1139"/>
                        <a:pt x="12" y="1135"/>
                      </a:cubicBezTo>
                      <a:cubicBezTo>
                        <a:pt x="26" y="1137"/>
                        <a:pt x="40" y="1138"/>
                        <a:pt x="53" y="1141"/>
                      </a:cubicBezTo>
                      <a:cubicBezTo>
                        <a:pt x="105" y="1152"/>
                        <a:pt x="145" y="1182"/>
                        <a:pt x="177" y="1222"/>
                      </a:cubicBezTo>
                      <a:cubicBezTo>
                        <a:pt x="191" y="1240"/>
                        <a:pt x="205" y="1258"/>
                        <a:pt x="217" y="1275"/>
                      </a:cubicBezTo>
                      <a:cubicBezTo>
                        <a:pt x="205" y="1237"/>
                        <a:pt x="192" y="1197"/>
                        <a:pt x="180" y="1156"/>
                      </a:cubicBezTo>
                      <a:cubicBezTo>
                        <a:pt x="168" y="1155"/>
                        <a:pt x="156" y="1155"/>
                        <a:pt x="144" y="1152"/>
                      </a:cubicBezTo>
                      <a:cubicBezTo>
                        <a:pt x="97" y="1142"/>
                        <a:pt x="64" y="1114"/>
                        <a:pt x="40" y="1073"/>
                      </a:cubicBezTo>
                      <a:cubicBezTo>
                        <a:pt x="18" y="1033"/>
                        <a:pt x="8" y="990"/>
                        <a:pt x="2" y="945"/>
                      </a:cubicBezTo>
                      <a:cubicBezTo>
                        <a:pt x="1" y="942"/>
                        <a:pt x="1" y="940"/>
                        <a:pt x="0" y="937"/>
                      </a:cubicBezTo>
                      <a:cubicBezTo>
                        <a:pt x="0" y="932"/>
                        <a:pt x="0" y="927"/>
                        <a:pt x="0" y="922"/>
                      </a:cubicBezTo>
                      <a:close/>
                    </a:path>
                  </a:pathLst>
                </a:custGeom>
                <a:solidFill>
                  <a:srgbClr val="9E7800">
                    <a:alpha val="61000"/>
                  </a:srgbClr>
                </a:solidFill>
                <a:ln>
                  <a:noFill/>
                </a:ln>
              </p:spPr>
              <p:txBody>
                <a:bodyPr vert="horz" wrap="square" lIns="81271" tIns="40635" rIns="81271" bIns="40635" numCol="1" anchor="t" anchorCtr="0" compatLnSpc="1"/>
                <a:lstStyle/>
                <a:p>
                  <a:pPr marL="0" marR="0" lvl="0" indent="0" algn="ctr" defTabSz="38735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Freeform 1267"/>
                <p:cNvSpPr/>
                <p:nvPr/>
              </p:nvSpPr>
              <p:spPr bwMode="auto">
                <a:xfrm flipH="1">
                  <a:off x="8468267" y="3480723"/>
                  <a:ext cx="239567" cy="493578"/>
                </a:xfrm>
                <a:custGeom>
                  <a:avLst/>
                  <a:gdLst>
                    <a:gd name="T0" fmla="*/ 165 w 918"/>
                    <a:gd name="T1" fmla="*/ 1085 h 1891"/>
                    <a:gd name="T2" fmla="*/ 26 w 918"/>
                    <a:gd name="T3" fmla="*/ 731 h 1891"/>
                    <a:gd name="T4" fmla="*/ 152 w 918"/>
                    <a:gd name="T5" fmla="*/ 898 h 1891"/>
                    <a:gd name="T6" fmla="*/ 82 w 918"/>
                    <a:gd name="T7" fmla="*/ 555 h 1891"/>
                    <a:gd name="T8" fmla="*/ 164 w 918"/>
                    <a:gd name="T9" fmla="*/ 607 h 1891"/>
                    <a:gd name="T10" fmla="*/ 218 w 918"/>
                    <a:gd name="T11" fmla="*/ 572 h 1891"/>
                    <a:gd name="T12" fmla="*/ 268 w 918"/>
                    <a:gd name="T13" fmla="*/ 258 h 1891"/>
                    <a:gd name="T14" fmla="*/ 337 w 918"/>
                    <a:gd name="T15" fmla="*/ 359 h 1891"/>
                    <a:gd name="T16" fmla="*/ 400 w 918"/>
                    <a:gd name="T17" fmla="*/ 195 h 1891"/>
                    <a:gd name="T18" fmla="*/ 414 w 918"/>
                    <a:gd name="T19" fmla="*/ 218 h 1891"/>
                    <a:gd name="T20" fmla="*/ 473 w 918"/>
                    <a:gd name="T21" fmla="*/ 209 h 1891"/>
                    <a:gd name="T22" fmla="*/ 534 w 918"/>
                    <a:gd name="T23" fmla="*/ 80 h 1891"/>
                    <a:gd name="T24" fmla="*/ 634 w 918"/>
                    <a:gd name="T25" fmla="*/ 88 h 1891"/>
                    <a:gd name="T26" fmla="*/ 643 w 918"/>
                    <a:gd name="T27" fmla="*/ 107 h 1891"/>
                    <a:gd name="T28" fmla="*/ 688 w 918"/>
                    <a:gd name="T29" fmla="*/ 173 h 1891"/>
                    <a:gd name="T30" fmla="*/ 494 w 918"/>
                    <a:gd name="T31" fmla="*/ 214 h 1891"/>
                    <a:gd name="T32" fmla="*/ 447 w 918"/>
                    <a:gd name="T33" fmla="*/ 264 h 1891"/>
                    <a:gd name="T34" fmla="*/ 545 w 918"/>
                    <a:gd name="T35" fmla="*/ 305 h 1891"/>
                    <a:gd name="T36" fmla="*/ 347 w 918"/>
                    <a:gd name="T37" fmla="*/ 373 h 1891"/>
                    <a:gd name="T38" fmla="*/ 405 w 918"/>
                    <a:gd name="T39" fmla="*/ 459 h 1891"/>
                    <a:gd name="T40" fmla="*/ 237 w 918"/>
                    <a:gd name="T41" fmla="*/ 570 h 1891"/>
                    <a:gd name="T42" fmla="*/ 327 w 918"/>
                    <a:gd name="T43" fmla="*/ 601 h 1891"/>
                    <a:gd name="T44" fmla="*/ 190 w 918"/>
                    <a:gd name="T45" fmla="*/ 730 h 1891"/>
                    <a:gd name="T46" fmla="*/ 274 w 918"/>
                    <a:gd name="T47" fmla="*/ 758 h 1891"/>
                    <a:gd name="T48" fmla="*/ 187 w 918"/>
                    <a:gd name="T49" fmla="*/ 858 h 1891"/>
                    <a:gd name="T50" fmla="*/ 318 w 918"/>
                    <a:gd name="T51" fmla="*/ 805 h 1891"/>
                    <a:gd name="T52" fmla="*/ 181 w 918"/>
                    <a:gd name="T53" fmla="*/ 1083 h 1891"/>
                    <a:gd name="T54" fmla="*/ 321 w 918"/>
                    <a:gd name="T55" fmla="*/ 922 h 1891"/>
                    <a:gd name="T56" fmla="*/ 199 w 918"/>
                    <a:gd name="T57" fmla="*/ 1160 h 1891"/>
                    <a:gd name="T58" fmla="*/ 342 w 918"/>
                    <a:gd name="T59" fmla="*/ 1078 h 1891"/>
                    <a:gd name="T60" fmla="*/ 271 w 918"/>
                    <a:gd name="T61" fmla="*/ 1334 h 1891"/>
                    <a:gd name="T62" fmla="*/ 390 w 918"/>
                    <a:gd name="T63" fmla="*/ 1237 h 1891"/>
                    <a:gd name="T64" fmla="*/ 384 w 918"/>
                    <a:gd name="T65" fmla="*/ 1513 h 1891"/>
                    <a:gd name="T66" fmla="*/ 430 w 918"/>
                    <a:gd name="T67" fmla="*/ 1513 h 1891"/>
                    <a:gd name="T68" fmla="*/ 541 w 918"/>
                    <a:gd name="T69" fmla="*/ 1674 h 1891"/>
                    <a:gd name="T70" fmla="*/ 624 w 918"/>
                    <a:gd name="T71" fmla="*/ 1508 h 1891"/>
                    <a:gd name="T72" fmla="*/ 776 w 918"/>
                    <a:gd name="T73" fmla="*/ 1808 h 1891"/>
                    <a:gd name="T74" fmla="*/ 903 w 918"/>
                    <a:gd name="T75" fmla="*/ 1868 h 1891"/>
                    <a:gd name="T76" fmla="*/ 654 w 918"/>
                    <a:gd name="T77" fmla="*/ 1881 h 1891"/>
                    <a:gd name="T78" fmla="*/ 397 w 918"/>
                    <a:gd name="T79" fmla="*/ 1758 h 1891"/>
                    <a:gd name="T80" fmla="*/ 538 w 918"/>
                    <a:gd name="T81" fmla="*/ 1691 h 1891"/>
                    <a:gd name="T82" fmla="*/ 185 w 918"/>
                    <a:gd name="T83" fmla="*/ 1581 h 1891"/>
                    <a:gd name="T84" fmla="*/ 460 w 918"/>
                    <a:gd name="T85" fmla="*/ 1631 h 1891"/>
                    <a:gd name="T86" fmla="*/ 361 w 918"/>
                    <a:gd name="T87" fmla="*/ 1529 h 1891"/>
                    <a:gd name="T88" fmla="*/ 70 w 918"/>
                    <a:gd name="T89" fmla="*/ 1358 h 1891"/>
                    <a:gd name="T90" fmla="*/ 316 w 918"/>
                    <a:gd name="T91" fmla="*/ 1463 h 1891"/>
                    <a:gd name="T92" fmla="*/ 13 w 918"/>
                    <a:gd name="T93" fmla="*/ 1142 h 1891"/>
                    <a:gd name="T94" fmla="*/ 217 w 918"/>
                    <a:gd name="T95" fmla="*/ 1275 h 1891"/>
                    <a:gd name="T96" fmla="*/ 2 w 918"/>
                    <a:gd name="T97" fmla="*/ 945 h 18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18" h="1891">
                      <a:moveTo>
                        <a:pt x="0" y="922"/>
                      </a:moveTo>
                      <a:cubicBezTo>
                        <a:pt x="27" y="924"/>
                        <a:pt x="51" y="936"/>
                        <a:pt x="73" y="951"/>
                      </a:cubicBezTo>
                      <a:cubicBezTo>
                        <a:pt x="107" y="975"/>
                        <a:pt x="129" y="1009"/>
                        <a:pt x="147" y="1046"/>
                      </a:cubicBezTo>
                      <a:cubicBezTo>
                        <a:pt x="153" y="1058"/>
                        <a:pt x="159" y="1071"/>
                        <a:pt x="165" y="1085"/>
                      </a:cubicBezTo>
                      <a:cubicBezTo>
                        <a:pt x="161" y="1047"/>
                        <a:pt x="157" y="1010"/>
                        <a:pt x="153" y="974"/>
                      </a:cubicBezTo>
                      <a:cubicBezTo>
                        <a:pt x="141" y="971"/>
                        <a:pt x="129" y="968"/>
                        <a:pt x="117" y="963"/>
                      </a:cubicBezTo>
                      <a:cubicBezTo>
                        <a:pt x="72" y="944"/>
                        <a:pt x="47" y="908"/>
                        <a:pt x="34" y="862"/>
                      </a:cubicBezTo>
                      <a:cubicBezTo>
                        <a:pt x="22" y="819"/>
                        <a:pt x="21" y="775"/>
                        <a:pt x="26" y="731"/>
                      </a:cubicBezTo>
                      <a:cubicBezTo>
                        <a:pt x="26" y="731"/>
                        <a:pt x="26" y="730"/>
                        <a:pt x="27" y="729"/>
                      </a:cubicBezTo>
                      <a:cubicBezTo>
                        <a:pt x="31" y="730"/>
                        <a:pt x="35" y="731"/>
                        <a:pt x="38" y="732"/>
                      </a:cubicBezTo>
                      <a:cubicBezTo>
                        <a:pt x="78" y="750"/>
                        <a:pt x="108" y="779"/>
                        <a:pt x="124" y="819"/>
                      </a:cubicBezTo>
                      <a:cubicBezTo>
                        <a:pt x="135" y="845"/>
                        <a:pt x="144" y="874"/>
                        <a:pt x="152" y="898"/>
                      </a:cubicBezTo>
                      <a:cubicBezTo>
                        <a:pt x="155" y="867"/>
                        <a:pt x="157" y="832"/>
                        <a:pt x="160" y="796"/>
                      </a:cubicBezTo>
                      <a:cubicBezTo>
                        <a:pt x="142" y="789"/>
                        <a:pt x="125" y="780"/>
                        <a:pt x="110" y="766"/>
                      </a:cubicBezTo>
                      <a:cubicBezTo>
                        <a:pt x="86" y="742"/>
                        <a:pt x="73" y="712"/>
                        <a:pt x="70" y="679"/>
                      </a:cubicBezTo>
                      <a:cubicBezTo>
                        <a:pt x="65" y="637"/>
                        <a:pt x="71" y="596"/>
                        <a:pt x="82" y="555"/>
                      </a:cubicBezTo>
                      <a:cubicBezTo>
                        <a:pt x="82" y="554"/>
                        <a:pt x="83" y="552"/>
                        <a:pt x="84" y="549"/>
                      </a:cubicBezTo>
                      <a:cubicBezTo>
                        <a:pt x="156" y="590"/>
                        <a:pt x="168" y="658"/>
                        <a:pt x="171" y="732"/>
                      </a:cubicBezTo>
                      <a:cubicBezTo>
                        <a:pt x="180" y="698"/>
                        <a:pt x="188" y="666"/>
                        <a:pt x="196" y="635"/>
                      </a:cubicBezTo>
                      <a:cubicBezTo>
                        <a:pt x="185" y="626"/>
                        <a:pt x="173" y="617"/>
                        <a:pt x="164" y="607"/>
                      </a:cubicBezTo>
                      <a:cubicBezTo>
                        <a:pt x="138" y="580"/>
                        <a:pt x="130" y="547"/>
                        <a:pt x="132" y="511"/>
                      </a:cubicBezTo>
                      <a:cubicBezTo>
                        <a:pt x="135" y="471"/>
                        <a:pt x="146" y="434"/>
                        <a:pt x="163" y="398"/>
                      </a:cubicBezTo>
                      <a:cubicBezTo>
                        <a:pt x="164" y="397"/>
                        <a:pt x="165" y="396"/>
                        <a:pt x="166" y="394"/>
                      </a:cubicBezTo>
                      <a:cubicBezTo>
                        <a:pt x="227" y="441"/>
                        <a:pt x="227" y="505"/>
                        <a:pt x="218" y="572"/>
                      </a:cubicBezTo>
                      <a:cubicBezTo>
                        <a:pt x="232" y="543"/>
                        <a:pt x="245" y="514"/>
                        <a:pt x="258" y="485"/>
                      </a:cubicBezTo>
                      <a:cubicBezTo>
                        <a:pt x="258" y="485"/>
                        <a:pt x="258" y="484"/>
                        <a:pt x="258" y="484"/>
                      </a:cubicBezTo>
                      <a:cubicBezTo>
                        <a:pt x="219" y="453"/>
                        <a:pt x="208" y="413"/>
                        <a:pt x="218" y="366"/>
                      </a:cubicBezTo>
                      <a:cubicBezTo>
                        <a:pt x="226" y="326"/>
                        <a:pt x="245" y="292"/>
                        <a:pt x="268" y="258"/>
                      </a:cubicBezTo>
                      <a:cubicBezTo>
                        <a:pt x="273" y="264"/>
                        <a:pt x="278" y="268"/>
                        <a:pt x="281" y="273"/>
                      </a:cubicBezTo>
                      <a:cubicBezTo>
                        <a:pt x="305" y="307"/>
                        <a:pt x="308" y="345"/>
                        <a:pt x="300" y="384"/>
                      </a:cubicBezTo>
                      <a:cubicBezTo>
                        <a:pt x="297" y="400"/>
                        <a:pt x="292" y="415"/>
                        <a:pt x="288" y="432"/>
                      </a:cubicBezTo>
                      <a:cubicBezTo>
                        <a:pt x="305" y="407"/>
                        <a:pt x="321" y="383"/>
                        <a:pt x="337" y="359"/>
                      </a:cubicBezTo>
                      <a:cubicBezTo>
                        <a:pt x="324" y="345"/>
                        <a:pt x="314" y="329"/>
                        <a:pt x="311" y="309"/>
                      </a:cubicBezTo>
                      <a:cubicBezTo>
                        <a:pt x="307" y="287"/>
                        <a:pt x="309" y="266"/>
                        <a:pt x="317" y="246"/>
                      </a:cubicBezTo>
                      <a:cubicBezTo>
                        <a:pt x="331" y="210"/>
                        <a:pt x="354" y="179"/>
                        <a:pt x="381" y="151"/>
                      </a:cubicBezTo>
                      <a:cubicBezTo>
                        <a:pt x="391" y="164"/>
                        <a:pt x="397" y="179"/>
                        <a:pt x="400" y="195"/>
                      </a:cubicBezTo>
                      <a:cubicBezTo>
                        <a:pt x="407" y="228"/>
                        <a:pt x="397" y="258"/>
                        <a:pt x="384" y="288"/>
                      </a:cubicBezTo>
                      <a:cubicBezTo>
                        <a:pt x="381" y="296"/>
                        <a:pt x="377" y="303"/>
                        <a:pt x="374" y="312"/>
                      </a:cubicBezTo>
                      <a:cubicBezTo>
                        <a:pt x="392" y="292"/>
                        <a:pt x="410" y="272"/>
                        <a:pt x="428" y="253"/>
                      </a:cubicBezTo>
                      <a:cubicBezTo>
                        <a:pt x="423" y="241"/>
                        <a:pt x="417" y="230"/>
                        <a:pt x="414" y="218"/>
                      </a:cubicBezTo>
                      <a:cubicBezTo>
                        <a:pt x="407" y="187"/>
                        <a:pt x="418" y="160"/>
                        <a:pt x="435" y="134"/>
                      </a:cubicBezTo>
                      <a:cubicBezTo>
                        <a:pt x="451" y="109"/>
                        <a:pt x="472" y="88"/>
                        <a:pt x="495" y="69"/>
                      </a:cubicBezTo>
                      <a:cubicBezTo>
                        <a:pt x="496" y="68"/>
                        <a:pt x="498" y="67"/>
                        <a:pt x="501" y="65"/>
                      </a:cubicBezTo>
                      <a:cubicBezTo>
                        <a:pt x="527" y="120"/>
                        <a:pt x="502" y="165"/>
                        <a:pt x="473" y="209"/>
                      </a:cubicBezTo>
                      <a:cubicBezTo>
                        <a:pt x="475" y="208"/>
                        <a:pt x="476" y="207"/>
                        <a:pt x="477" y="206"/>
                      </a:cubicBezTo>
                      <a:cubicBezTo>
                        <a:pt x="493" y="194"/>
                        <a:pt x="508" y="181"/>
                        <a:pt x="523" y="168"/>
                      </a:cubicBezTo>
                      <a:cubicBezTo>
                        <a:pt x="527" y="165"/>
                        <a:pt x="529" y="162"/>
                        <a:pt x="526" y="156"/>
                      </a:cubicBezTo>
                      <a:cubicBezTo>
                        <a:pt x="515" y="129"/>
                        <a:pt x="520" y="104"/>
                        <a:pt x="534" y="80"/>
                      </a:cubicBezTo>
                      <a:cubicBezTo>
                        <a:pt x="549" y="54"/>
                        <a:pt x="593" y="14"/>
                        <a:pt x="622" y="0"/>
                      </a:cubicBezTo>
                      <a:cubicBezTo>
                        <a:pt x="631" y="23"/>
                        <a:pt x="630" y="46"/>
                        <a:pt x="620" y="66"/>
                      </a:cubicBezTo>
                      <a:cubicBezTo>
                        <a:pt x="610" y="86"/>
                        <a:pt x="596" y="105"/>
                        <a:pt x="583" y="126"/>
                      </a:cubicBezTo>
                      <a:cubicBezTo>
                        <a:pt x="601" y="113"/>
                        <a:pt x="620" y="103"/>
                        <a:pt x="634" y="88"/>
                      </a:cubicBezTo>
                      <a:cubicBezTo>
                        <a:pt x="676" y="41"/>
                        <a:pt x="728" y="14"/>
                        <a:pt x="789" y="7"/>
                      </a:cubicBezTo>
                      <a:cubicBezTo>
                        <a:pt x="805" y="5"/>
                        <a:pt x="821" y="5"/>
                        <a:pt x="840" y="4"/>
                      </a:cubicBezTo>
                      <a:cubicBezTo>
                        <a:pt x="837" y="7"/>
                        <a:pt x="836" y="9"/>
                        <a:pt x="835" y="10"/>
                      </a:cubicBezTo>
                      <a:cubicBezTo>
                        <a:pt x="780" y="60"/>
                        <a:pt x="717" y="94"/>
                        <a:pt x="643" y="107"/>
                      </a:cubicBezTo>
                      <a:cubicBezTo>
                        <a:pt x="641" y="107"/>
                        <a:pt x="639" y="108"/>
                        <a:pt x="637" y="109"/>
                      </a:cubicBezTo>
                      <a:cubicBezTo>
                        <a:pt x="622" y="118"/>
                        <a:pt x="608" y="127"/>
                        <a:pt x="594" y="136"/>
                      </a:cubicBezTo>
                      <a:cubicBezTo>
                        <a:pt x="640" y="122"/>
                        <a:pt x="684" y="119"/>
                        <a:pt x="722" y="159"/>
                      </a:cubicBezTo>
                      <a:cubicBezTo>
                        <a:pt x="710" y="164"/>
                        <a:pt x="699" y="169"/>
                        <a:pt x="688" y="173"/>
                      </a:cubicBezTo>
                      <a:cubicBezTo>
                        <a:pt x="658" y="185"/>
                        <a:pt x="627" y="195"/>
                        <a:pt x="593" y="193"/>
                      </a:cubicBezTo>
                      <a:cubicBezTo>
                        <a:pt x="576" y="192"/>
                        <a:pt x="561" y="187"/>
                        <a:pt x="546" y="178"/>
                      </a:cubicBezTo>
                      <a:cubicBezTo>
                        <a:pt x="542" y="175"/>
                        <a:pt x="539" y="176"/>
                        <a:pt x="534" y="179"/>
                      </a:cubicBezTo>
                      <a:cubicBezTo>
                        <a:pt x="521" y="191"/>
                        <a:pt x="507" y="202"/>
                        <a:pt x="494" y="214"/>
                      </a:cubicBezTo>
                      <a:cubicBezTo>
                        <a:pt x="541" y="193"/>
                        <a:pt x="587" y="188"/>
                        <a:pt x="632" y="225"/>
                      </a:cubicBezTo>
                      <a:cubicBezTo>
                        <a:pt x="615" y="234"/>
                        <a:pt x="601" y="243"/>
                        <a:pt x="585" y="250"/>
                      </a:cubicBezTo>
                      <a:cubicBezTo>
                        <a:pt x="563" y="261"/>
                        <a:pt x="540" y="271"/>
                        <a:pt x="515" y="274"/>
                      </a:cubicBezTo>
                      <a:cubicBezTo>
                        <a:pt x="491" y="277"/>
                        <a:pt x="469" y="274"/>
                        <a:pt x="447" y="264"/>
                      </a:cubicBezTo>
                      <a:cubicBezTo>
                        <a:pt x="445" y="263"/>
                        <a:pt x="440" y="264"/>
                        <a:pt x="439" y="265"/>
                      </a:cubicBezTo>
                      <a:cubicBezTo>
                        <a:pt x="425" y="280"/>
                        <a:pt x="411" y="295"/>
                        <a:pt x="397" y="311"/>
                      </a:cubicBezTo>
                      <a:cubicBezTo>
                        <a:pt x="420" y="297"/>
                        <a:pt x="443" y="286"/>
                        <a:pt x="470" y="284"/>
                      </a:cubicBezTo>
                      <a:cubicBezTo>
                        <a:pt x="497" y="282"/>
                        <a:pt x="522" y="289"/>
                        <a:pt x="545" y="305"/>
                      </a:cubicBezTo>
                      <a:cubicBezTo>
                        <a:pt x="541" y="309"/>
                        <a:pt x="538" y="311"/>
                        <a:pt x="534" y="314"/>
                      </a:cubicBezTo>
                      <a:cubicBezTo>
                        <a:pt x="509" y="334"/>
                        <a:pt x="482" y="352"/>
                        <a:pt x="453" y="364"/>
                      </a:cubicBezTo>
                      <a:cubicBezTo>
                        <a:pt x="422" y="377"/>
                        <a:pt x="391" y="379"/>
                        <a:pt x="359" y="369"/>
                      </a:cubicBezTo>
                      <a:cubicBezTo>
                        <a:pt x="353" y="368"/>
                        <a:pt x="350" y="368"/>
                        <a:pt x="347" y="373"/>
                      </a:cubicBezTo>
                      <a:cubicBezTo>
                        <a:pt x="337" y="389"/>
                        <a:pt x="326" y="404"/>
                        <a:pt x="316" y="420"/>
                      </a:cubicBezTo>
                      <a:cubicBezTo>
                        <a:pt x="314" y="422"/>
                        <a:pt x="313" y="424"/>
                        <a:pt x="312" y="427"/>
                      </a:cubicBezTo>
                      <a:cubicBezTo>
                        <a:pt x="359" y="386"/>
                        <a:pt x="409" y="371"/>
                        <a:pt x="468" y="400"/>
                      </a:cubicBezTo>
                      <a:cubicBezTo>
                        <a:pt x="449" y="423"/>
                        <a:pt x="428" y="442"/>
                        <a:pt x="405" y="459"/>
                      </a:cubicBezTo>
                      <a:cubicBezTo>
                        <a:pt x="388" y="471"/>
                        <a:pt x="370" y="483"/>
                        <a:pt x="350" y="488"/>
                      </a:cubicBezTo>
                      <a:cubicBezTo>
                        <a:pt x="338" y="491"/>
                        <a:pt x="325" y="494"/>
                        <a:pt x="312" y="494"/>
                      </a:cubicBezTo>
                      <a:cubicBezTo>
                        <a:pt x="300" y="495"/>
                        <a:pt x="287" y="493"/>
                        <a:pt x="273" y="492"/>
                      </a:cubicBezTo>
                      <a:cubicBezTo>
                        <a:pt x="262" y="518"/>
                        <a:pt x="249" y="544"/>
                        <a:pt x="237" y="570"/>
                      </a:cubicBezTo>
                      <a:cubicBezTo>
                        <a:pt x="238" y="571"/>
                        <a:pt x="238" y="571"/>
                        <a:pt x="239" y="571"/>
                      </a:cubicBezTo>
                      <a:cubicBezTo>
                        <a:pt x="280" y="516"/>
                        <a:pt x="331" y="491"/>
                        <a:pt x="402" y="514"/>
                      </a:cubicBezTo>
                      <a:cubicBezTo>
                        <a:pt x="397" y="520"/>
                        <a:pt x="394" y="526"/>
                        <a:pt x="390" y="532"/>
                      </a:cubicBezTo>
                      <a:cubicBezTo>
                        <a:pt x="372" y="557"/>
                        <a:pt x="351" y="581"/>
                        <a:pt x="327" y="601"/>
                      </a:cubicBezTo>
                      <a:cubicBezTo>
                        <a:pt x="296" y="627"/>
                        <a:pt x="261" y="639"/>
                        <a:pt x="221" y="638"/>
                      </a:cubicBezTo>
                      <a:cubicBezTo>
                        <a:pt x="215" y="638"/>
                        <a:pt x="212" y="640"/>
                        <a:pt x="211" y="646"/>
                      </a:cubicBezTo>
                      <a:cubicBezTo>
                        <a:pt x="204" y="672"/>
                        <a:pt x="197" y="699"/>
                        <a:pt x="190" y="725"/>
                      </a:cubicBezTo>
                      <a:cubicBezTo>
                        <a:pt x="190" y="727"/>
                        <a:pt x="190" y="728"/>
                        <a:pt x="190" y="730"/>
                      </a:cubicBezTo>
                      <a:cubicBezTo>
                        <a:pt x="209" y="690"/>
                        <a:pt x="235" y="657"/>
                        <a:pt x="279" y="643"/>
                      </a:cubicBezTo>
                      <a:cubicBezTo>
                        <a:pt x="302" y="635"/>
                        <a:pt x="332" y="633"/>
                        <a:pt x="353" y="640"/>
                      </a:cubicBezTo>
                      <a:cubicBezTo>
                        <a:pt x="348" y="649"/>
                        <a:pt x="344" y="659"/>
                        <a:pt x="340" y="668"/>
                      </a:cubicBezTo>
                      <a:cubicBezTo>
                        <a:pt x="322" y="701"/>
                        <a:pt x="302" y="733"/>
                        <a:pt x="274" y="758"/>
                      </a:cubicBezTo>
                      <a:cubicBezTo>
                        <a:pt x="249" y="781"/>
                        <a:pt x="219" y="793"/>
                        <a:pt x="185" y="797"/>
                      </a:cubicBezTo>
                      <a:cubicBezTo>
                        <a:pt x="180" y="798"/>
                        <a:pt x="177" y="798"/>
                        <a:pt x="176" y="804"/>
                      </a:cubicBezTo>
                      <a:cubicBezTo>
                        <a:pt x="174" y="837"/>
                        <a:pt x="171" y="870"/>
                        <a:pt x="169" y="904"/>
                      </a:cubicBezTo>
                      <a:cubicBezTo>
                        <a:pt x="175" y="888"/>
                        <a:pt x="180" y="872"/>
                        <a:pt x="187" y="858"/>
                      </a:cubicBezTo>
                      <a:cubicBezTo>
                        <a:pt x="213" y="804"/>
                        <a:pt x="257" y="778"/>
                        <a:pt x="316" y="777"/>
                      </a:cubicBezTo>
                      <a:cubicBezTo>
                        <a:pt x="318" y="777"/>
                        <a:pt x="319" y="777"/>
                        <a:pt x="321" y="777"/>
                      </a:cubicBezTo>
                      <a:cubicBezTo>
                        <a:pt x="322" y="777"/>
                        <a:pt x="323" y="778"/>
                        <a:pt x="325" y="778"/>
                      </a:cubicBezTo>
                      <a:cubicBezTo>
                        <a:pt x="322" y="787"/>
                        <a:pt x="320" y="796"/>
                        <a:pt x="318" y="805"/>
                      </a:cubicBezTo>
                      <a:cubicBezTo>
                        <a:pt x="308" y="837"/>
                        <a:pt x="295" y="869"/>
                        <a:pt x="276" y="897"/>
                      </a:cubicBezTo>
                      <a:cubicBezTo>
                        <a:pt x="252" y="935"/>
                        <a:pt x="218" y="958"/>
                        <a:pt x="177" y="971"/>
                      </a:cubicBezTo>
                      <a:cubicBezTo>
                        <a:pt x="172" y="972"/>
                        <a:pt x="170" y="973"/>
                        <a:pt x="171" y="979"/>
                      </a:cubicBezTo>
                      <a:cubicBezTo>
                        <a:pt x="174" y="1013"/>
                        <a:pt x="178" y="1048"/>
                        <a:pt x="181" y="1083"/>
                      </a:cubicBezTo>
                      <a:cubicBezTo>
                        <a:pt x="182" y="1083"/>
                        <a:pt x="183" y="1083"/>
                        <a:pt x="183" y="1083"/>
                      </a:cubicBezTo>
                      <a:cubicBezTo>
                        <a:pt x="185" y="1074"/>
                        <a:pt x="185" y="1064"/>
                        <a:pt x="187" y="1055"/>
                      </a:cubicBezTo>
                      <a:cubicBezTo>
                        <a:pt x="188" y="1045"/>
                        <a:pt x="190" y="1036"/>
                        <a:pt x="193" y="1027"/>
                      </a:cubicBezTo>
                      <a:cubicBezTo>
                        <a:pt x="211" y="963"/>
                        <a:pt x="262" y="927"/>
                        <a:pt x="321" y="922"/>
                      </a:cubicBezTo>
                      <a:cubicBezTo>
                        <a:pt x="320" y="934"/>
                        <a:pt x="319" y="946"/>
                        <a:pt x="317" y="958"/>
                      </a:cubicBezTo>
                      <a:cubicBezTo>
                        <a:pt x="313" y="991"/>
                        <a:pt x="306" y="1023"/>
                        <a:pt x="293" y="1054"/>
                      </a:cubicBezTo>
                      <a:cubicBezTo>
                        <a:pt x="276" y="1096"/>
                        <a:pt x="245" y="1128"/>
                        <a:pt x="204" y="1148"/>
                      </a:cubicBezTo>
                      <a:cubicBezTo>
                        <a:pt x="198" y="1151"/>
                        <a:pt x="197" y="1154"/>
                        <a:pt x="199" y="1160"/>
                      </a:cubicBezTo>
                      <a:cubicBezTo>
                        <a:pt x="210" y="1195"/>
                        <a:pt x="222" y="1230"/>
                        <a:pt x="233" y="1266"/>
                      </a:cubicBezTo>
                      <a:cubicBezTo>
                        <a:pt x="233" y="1268"/>
                        <a:pt x="235" y="1270"/>
                        <a:pt x="235" y="1271"/>
                      </a:cubicBezTo>
                      <a:cubicBezTo>
                        <a:pt x="235" y="1252"/>
                        <a:pt x="233" y="1233"/>
                        <a:pt x="233" y="1214"/>
                      </a:cubicBezTo>
                      <a:cubicBezTo>
                        <a:pt x="235" y="1150"/>
                        <a:pt x="280" y="1094"/>
                        <a:pt x="342" y="1078"/>
                      </a:cubicBezTo>
                      <a:cubicBezTo>
                        <a:pt x="343" y="1077"/>
                        <a:pt x="343" y="1078"/>
                        <a:pt x="345" y="1078"/>
                      </a:cubicBezTo>
                      <a:cubicBezTo>
                        <a:pt x="346" y="1091"/>
                        <a:pt x="348" y="1104"/>
                        <a:pt x="349" y="1117"/>
                      </a:cubicBezTo>
                      <a:cubicBezTo>
                        <a:pt x="351" y="1153"/>
                        <a:pt x="351" y="1189"/>
                        <a:pt x="342" y="1225"/>
                      </a:cubicBezTo>
                      <a:cubicBezTo>
                        <a:pt x="332" y="1270"/>
                        <a:pt x="307" y="1306"/>
                        <a:pt x="271" y="1334"/>
                      </a:cubicBezTo>
                      <a:cubicBezTo>
                        <a:pt x="269" y="1336"/>
                        <a:pt x="267" y="1337"/>
                        <a:pt x="265" y="1339"/>
                      </a:cubicBezTo>
                      <a:cubicBezTo>
                        <a:pt x="285" y="1380"/>
                        <a:pt x="307" y="1419"/>
                        <a:pt x="334" y="1457"/>
                      </a:cubicBezTo>
                      <a:cubicBezTo>
                        <a:pt x="328" y="1439"/>
                        <a:pt x="323" y="1422"/>
                        <a:pt x="319" y="1405"/>
                      </a:cubicBezTo>
                      <a:cubicBezTo>
                        <a:pt x="302" y="1336"/>
                        <a:pt x="329" y="1273"/>
                        <a:pt x="390" y="1237"/>
                      </a:cubicBezTo>
                      <a:cubicBezTo>
                        <a:pt x="393" y="1235"/>
                        <a:pt x="397" y="1233"/>
                        <a:pt x="402" y="1230"/>
                      </a:cubicBezTo>
                      <a:cubicBezTo>
                        <a:pt x="408" y="1254"/>
                        <a:pt x="416" y="1277"/>
                        <a:pt x="421" y="1300"/>
                      </a:cubicBezTo>
                      <a:cubicBezTo>
                        <a:pt x="429" y="1333"/>
                        <a:pt x="434" y="1366"/>
                        <a:pt x="431" y="1399"/>
                      </a:cubicBezTo>
                      <a:cubicBezTo>
                        <a:pt x="428" y="1442"/>
                        <a:pt x="411" y="1480"/>
                        <a:pt x="384" y="1513"/>
                      </a:cubicBezTo>
                      <a:cubicBezTo>
                        <a:pt x="383" y="1514"/>
                        <a:pt x="381" y="1516"/>
                        <a:pt x="379" y="1518"/>
                      </a:cubicBezTo>
                      <a:cubicBezTo>
                        <a:pt x="409" y="1554"/>
                        <a:pt x="441" y="1588"/>
                        <a:pt x="478" y="1619"/>
                      </a:cubicBezTo>
                      <a:cubicBezTo>
                        <a:pt x="474" y="1614"/>
                        <a:pt x="470" y="1609"/>
                        <a:pt x="467" y="1604"/>
                      </a:cubicBezTo>
                      <a:cubicBezTo>
                        <a:pt x="448" y="1576"/>
                        <a:pt x="434" y="1547"/>
                        <a:pt x="430" y="1513"/>
                      </a:cubicBezTo>
                      <a:cubicBezTo>
                        <a:pt x="422" y="1455"/>
                        <a:pt x="450" y="1403"/>
                        <a:pt x="491" y="1374"/>
                      </a:cubicBezTo>
                      <a:cubicBezTo>
                        <a:pt x="524" y="1429"/>
                        <a:pt x="554" y="1485"/>
                        <a:pt x="564" y="1550"/>
                      </a:cubicBezTo>
                      <a:cubicBezTo>
                        <a:pt x="571" y="1591"/>
                        <a:pt x="563" y="1630"/>
                        <a:pt x="545" y="1668"/>
                      </a:cubicBezTo>
                      <a:cubicBezTo>
                        <a:pt x="544" y="1670"/>
                        <a:pt x="543" y="1672"/>
                        <a:pt x="541" y="1674"/>
                      </a:cubicBezTo>
                      <a:cubicBezTo>
                        <a:pt x="585" y="1708"/>
                        <a:pt x="632" y="1737"/>
                        <a:pt x="682" y="1762"/>
                      </a:cubicBezTo>
                      <a:cubicBezTo>
                        <a:pt x="680" y="1760"/>
                        <a:pt x="677" y="1758"/>
                        <a:pt x="675" y="1756"/>
                      </a:cubicBezTo>
                      <a:cubicBezTo>
                        <a:pt x="648" y="1733"/>
                        <a:pt x="624" y="1709"/>
                        <a:pt x="607" y="1678"/>
                      </a:cubicBezTo>
                      <a:cubicBezTo>
                        <a:pt x="577" y="1624"/>
                        <a:pt x="584" y="1556"/>
                        <a:pt x="624" y="1508"/>
                      </a:cubicBezTo>
                      <a:cubicBezTo>
                        <a:pt x="631" y="1515"/>
                        <a:pt x="637" y="1521"/>
                        <a:pt x="643" y="1527"/>
                      </a:cubicBezTo>
                      <a:cubicBezTo>
                        <a:pt x="681" y="1565"/>
                        <a:pt x="715" y="1605"/>
                        <a:pt x="742" y="1650"/>
                      </a:cubicBezTo>
                      <a:cubicBezTo>
                        <a:pt x="770" y="1697"/>
                        <a:pt x="780" y="1747"/>
                        <a:pt x="770" y="1800"/>
                      </a:cubicBezTo>
                      <a:cubicBezTo>
                        <a:pt x="769" y="1806"/>
                        <a:pt x="773" y="1807"/>
                        <a:pt x="776" y="1808"/>
                      </a:cubicBezTo>
                      <a:cubicBezTo>
                        <a:pt x="817" y="1822"/>
                        <a:pt x="858" y="1837"/>
                        <a:pt x="900" y="1851"/>
                      </a:cubicBezTo>
                      <a:cubicBezTo>
                        <a:pt x="902" y="1852"/>
                        <a:pt x="905" y="1853"/>
                        <a:pt x="908" y="1853"/>
                      </a:cubicBezTo>
                      <a:cubicBezTo>
                        <a:pt x="913" y="1855"/>
                        <a:pt x="918" y="1858"/>
                        <a:pt x="915" y="1864"/>
                      </a:cubicBezTo>
                      <a:cubicBezTo>
                        <a:pt x="913" y="1870"/>
                        <a:pt x="909" y="1870"/>
                        <a:pt x="903" y="1868"/>
                      </a:cubicBezTo>
                      <a:cubicBezTo>
                        <a:pt x="890" y="1864"/>
                        <a:pt x="877" y="1861"/>
                        <a:pt x="864" y="1856"/>
                      </a:cubicBezTo>
                      <a:cubicBezTo>
                        <a:pt x="832" y="1845"/>
                        <a:pt x="801" y="1834"/>
                        <a:pt x="770" y="1822"/>
                      </a:cubicBezTo>
                      <a:cubicBezTo>
                        <a:pt x="764" y="1820"/>
                        <a:pt x="762" y="1820"/>
                        <a:pt x="758" y="1825"/>
                      </a:cubicBezTo>
                      <a:cubicBezTo>
                        <a:pt x="731" y="1857"/>
                        <a:pt x="695" y="1874"/>
                        <a:pt x="654" y="1881"/>
                      </a:cubicBezTo>
                      <a:cubicBezTo>
                        <a:pt x="590" y="1891"/>
                        <a:pt x="531" y="1875"/>
                        <a:pt x="473" y="1850"/>
                      </a:cubicBezTo>
                      <a:cubicBezTo>
                        <a:pt x="436" y="1833"/>
                        <a:pt x="401" y="1813"/>
                        <a:pt x="368" y="1789"/>
                      </a:cubicBezTo>
                      <a:cubicBezTo>
                        <a:pt x="364" y="1787"/>
                        <a:pt x="361" y="1783"/>
                        <a:pt x="356" y="1780"/>
                      </a:cubicBezTo>
                      <a:cubicBezTo>
                        <a:pt x="369" y="1770"/>
                        <a:pt x="383" y="1763"/>
                        <a:pt x="397" y="1758"/>
                      </a:cubicBezTo>
                      <a:cubicBezTo>
                        <a:pt x="449" y="1738"/>
                        <a:pt x="501" y="1736"/>
                        <a:pt x="555" y="1749"/>
                      </a:cubicBezTo>
                      <a:cubicBezTo>
                        <a:pt x="597" y="1758"/>
                        <a:pt x="639" y="1770"/>
                        <a:pt x="682" y="1782"/>
                      </a:cubicBezTo>
                      <a:cubicBezTo>
                        <a:pt x="678" y="1780"/>
                        <a:pt x="675" y="1778"/>
                        <a:pt x="671" y="1776"/>
                      </a:cubicBezTo>
                      <a:cubicBezTo>
                        <a:pt x="624" y="1751"/>
                        <a:pt x="580" y="1723"/>
                        <a:pt x="538" y="1691"/>
                      </a:cubicBezTo>
                      <a:cubicBezTo>
                        <a:pt x="533" y="1687"/>
                        <a:pt x="529" y="1687"/>
                        <a:pt x="524" y="1691"/>
                      </a:cubicBezTo>
                      <a:cubicBezTo>
                        <a:pt x="484" y="1719"/>
                        <a:pt x="440" y="1726"/>
                        <a:pt x="392" y="1718"/>
                      </a:cubicBezTo>
                      <a:cubicBezTo>
                        <a:pt x="347" y="1710"/>
                        <a:pt x="308" y="1689"/>
                        <a:pt x="272" y="1662"/>
                      </a:cubicBezTo>
                      <a:cubicBezTo>
                        <a:pt x="240" y="1638"/>
                        <a:pt x="211" y="1611"/>
                        <a:pt x="185" y="1581"/>
                      </a:cubicBezTo>
                      <a:cubicBezTo>
                        <a:pt x="183" y="1578"/>
                        <a:pt x="181" y="1575"/>
                        <a:pt x="178" y="1571"/>
                      </a:cubicBezTo>
                      <a:cubicBezTo>
                        <a:pt x="188" y="1568"/>
                        <a:pt x="198" y="1564"/>
                        <a:pt x="207" y="1562"/>
                      </a:cubicBezTo>
                      <a:cubicBezTo>
                        <a:pt x="263" y="1549"/>
                        <a:pt x="317" y="1557"/>
                        <a:pt x="368" y="1582"/>
                      </a:cubicBezTo>
                      <a:cubicBezTo>
                        <a:pt x="399" y="1597"/>
                        <a:pt x="429" y="1614"/>
                        <a:pt x="460" y="1631"/>
                      </a:cubicBezTo>
                      <a:cubicBezTo>
                        <a:pt x="462" y="1632"/>
                        <a:pt x="464" y="1633"/>
                        <a:pt x="467" y="1633"/>
                      </a:cubicBezTo>
                      <a:cubicBezTo>
                        <a:pt x="459" y="1625"/>
                        <a:pt x="450" y="1618"/>
                        <a:pt x="442" y="1610"/>
                      </a:cubicBezTo>
                      <a:cubicBezTo>
                        <a:pt x="418" y="1584"/>
                        <a:pt x="394" y="1558"/>
                        <a:pt x="370" y="1532"/>
                      </a:cubicBezTo>
                      <a:cubicBezTo>
                        <a:pt x="367" y="1528"/>
                        <a:pt x="365" y="1527"/>
                        <a:pt x="361" y="1529"/>
                      </a:cubicBezTo>
                      <a:cubicBezTo>
                        <a:pt x="311" y="1551"/>
                        <a:pt x="262" y="1546"/>
                        <a:pt x="215" y="1522"/>
                      </a:cubicBezTo>
                      <a:cubicBezTo>
                        <a:pt x="171" y="1499"/>
                        <a:pt x="138" y="1464"/>
                        <a:pt x="110" y="1425"/>
                      </a:cubicBezTo>
                      <a:cubicBezTo>
                        <a:pt x="97" y="1406"/>
                        <a:pt x="86" y="1385"/>
                        <a:pt x="74" y="1366"/>
                      </a:cubicBezTo>
                      <a:cubicBezTo>
                        <a:pt x="72" y="1364"/>
                        <a:pt x="72" y="1361"/>
                        <a:pt x="70" y="1358"/>
                      </a:cubicBezTo>
                      <a:cubicBezTo>
                        <a:pt x="90" y="1353"/>
                        <a:pt x="108" y="1353"/>
                        <a:pt x="127" y="1355"/>
                      </a:cubicBezTo>
                      <a:cubicBezTo>
                        <a:pt x="174" y="1359"/>
                        <a:pt x="216" y="1379"/>
                        <a:pt x="252" y="1408"/>
                      </a:cubicBezTo>
                      <a:cubicBezTo>
                        <a:pt x="273" y="1425"/>
                        <a:pt x="293" y="1443"/>
                        <a:pt x="314" y="1461"/>
                      </a:cubicBezTo>
                      <a:cubicBezTo>
                        <a:pt x="315" y="1462"/>
                        <a:pt x="316" y="1463"/>
                        <a:pt x="316" y="1463"/>
                      </a:cubicBezTo>
                      <a:cubicBezTo>
                        <a:pt x="294" y="1424"/>
                        <a:pt x="271" y="1386"/>
                        <a:pt x="248" y="1346"/>
                      </a:cubicBezTo>
                      <a:cubicBezTo>
                        <a:pt x="227" y="1351"/>
                        <a:pt x="204" y="1352"/>
                        <a:pt x="182" y="1347"/>
                      </a:cubicBezTo>
                      <a:cubicBezTo>
                        <a:pt x="138" y="1337"/>
                        <a:pt x="104" y="1312"/>
                        <a:pt x="78" y="1278"/>
                      </a:cubicBezTo>
                      <a:cubicBezTo>
                        <a:pt x="47" y="1237"/>
                        <a:pt x="27" y="1191"/>
                        <a:pt x="13" y="1142"/>
                      </a:cubicBezTo>
                      <a:cubicBezTo>
                        <a:pt x="13" y="1141"/>
                        <a:pt x="13" y="1139"/>
                        <a:pt x="12" y="1135"/>
                      </a:cubicBezTo>
                      <a:cubicBezTo>
                        <a:pt x="26" y="1137"/>
                        <a:pt x="40" y="1138"/>
                        <a:pt x="53" y="1141"/>
                      </a:cubicBezTo>
                      <a:cubicBezTo>
                        <a:pt x="105" y="1152"/>
                        <a:pt x="145" y="1182"/>
                        <a:pt x="177" y="1222"/>
                      </a:cubicBezTo>
                      <a:cubicBezTo>
                        <a:pt x="191" y="1240"/>
                        <a:pt x="205" y="1258"/>
                        <a:pt x="217" y="1275"/>
                      </a:cubicBezTo>
                      <a:cubicBezTo>
                        <a:pt x="205" y="1237"/>
                        <a:pt x="192" y="1197"/>
                        <a:pt x="180" y="1156"/>
                      </a:cubicBezTo>
                      <a:cubicBezTo>
                        <a:pt x="168" y="1155"/>
                        <a:pt x="156" y="1155"/>
                        <a:pt x="144" y="1152"/>
                      </a:cubicBezTo>
                      <a:cubicBezTo>
                        <a:pt x="97" y="1142"/>
                        <a:pt x="64" y="1114"/>
                        <a:pt x="40" y="1073"/>
                      </a:cubicBezTo>
                      <a:cubicBezTo>
                        <a:pt x="18" y="1033"/>
                        <a:pt x="8" y="990"/>
                        <a:pt x="2" y="945"/>
                      </a:cubicBezTo>
                      <a:cubicBezTo>
                        <a:pt x="1" y="942"/>
                        <a:pt x="1" y="940"/>
                        <a:pt x="0" y="937"/>
                      </a:cubicBezTo>
                      <a:cubicBezTo>
                        <a:pt x="0" y="932"/>
                        <a:pt x="0" y="927"/>
                        <a:pt x="0" y="922"/>
                      </a:cubicBezTo>
                      <a:close/>
                    </a:path>
                  </a:pathLst>
                </a:custGeom>
                <a:solidFill>
                  <a:srgbClr val="9E7800">
                    <a:alpha val="61000"/>
                  </a:srgbClr>
                </a:solidFill>
                <a:ln>
                  <a:noFill/>
                </a:ln>
              </p:spPr>
              <p:txBody>
                <a:bodyPr vert="horz" wrap="square" lIns="81271" tIns="40635" rIns="81271" bIns="40635" numCol="1" anchor="t" anchorCtr="0" compatLnSpc="1"/>
                <a:lstStyle/>
                <a:p>
                  <a:pPr marL="0" marR="0" lvl="0" indent="0" algn="ctr" defTabSz="38735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551" y="2118156"/>
              <a:ext cx="1970353" cy="1300541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7252616" y="2370815"/>
            <a:ext cx="3927218" cy="2172906"/>
            <a:chOff x="7113177" y="2370815"/>
            <a:chExt cx="3927218" cy="2172906"/>
          </a:xfrm>
        </p:grpSpPr>
        <p:sp>
          <p:nvSpPr>
            <p:cNvPr id="42" name="矩形 41"/>
            <p:cNvSpPr/>
            <p:nvPr/>
          </p:nvSpPr>
          <p:spPr>
            <a:xfrm>
              <a:off x="7228325" y="3622117"/>
              <a:ext cx="3713962" cy="6568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矩形 42"/>
            <p:cNvSpPr/>
            <p:nvPr/>
          </p:nvSpPr>
          <p:spPr>
            <a:xfrm flipV="1">
              <a:off x="7309153" y="2370815"/>
              <a:ext cx="3533915" cy="1285823"/>
            </a:xfrm>
            <a:prstGeom prst="rect">
              <a:avLst/>
            </a:prstGeom>
            <a:solidFill>
              <a:srgbClr val="9E7800">
                <a:alpha val="50000"/>
              </a:srgbClr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7699" y="2449695"/>
              <a:ext cx="797247" cy="11257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4941" y="2446877"/>
              <a:ext cx="801890" cy="1132023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85000"/>
                  <a:lumOff val="15000"/>
                  <a:alpha val="42000"/>
                </a:schemeClr>
              </a:outerShdw>
            </a:effectLst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5356" y="2453111"/>
              <a:ext cx="797247" cy="112579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85000"/>
                  <a:lumOff val="15000"/>
                  <a:alpha val="42000"/>
                </a:schemeClr>
              </a:outerShdw>
            </a:effectLst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9478" y="2450107"/>
              <a:ext cx="837051" cy="1134070"/>
            </a:xfrm>
            <a:prstGeom prst="rect">
              <a:avLst/>
            </a:prstGeom>
          </p:spPr>
        </p:pic>
        <p:grpSp>
          <p:nvGrpSpPr>
            <p:cNvPr id="48" name="组合 47"/>
            <p:cNvGrpSpPr/>
            <p:nvPr/>
          </p:nvGrpSpPr>
          <p:grpSpPr>
            <a:xfrm>
              <a:off x="7113177" y="3958977"/>
              <a:ext cx="3927218" cy="584744"/>
              <a:chOff x="6884134" y="3958977"/>
              <a:chExt cx="3927218" cy="584744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7157344" y="3958979"/>
                <a:ext cx="679994" cy="461665"/>
              </a:xfrm>
              <a:prstGeom prst="rect">
                <a:avLst/>
              </a:prstGeom>
              <a:noFill/>
              <a:effectLst>
                <a:outerShdw blurRad="304800" dist="304800" dir="5400000" sx="36000" sy="36000" algn="ctr" rotWithShape="0">
                  <a:schemeClr val="tx1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2400" kern="0" dirty="0">
                    <a:solidFill>
                      <a:srgbClr val="00684D"/>
                    </a:solidFill>
                    <a:latin typeface="+mj-lt"/>
                    <a:ea typeface="思源黑体 CN Heavy" panose="020B0A00000000000000" pitchFamily="34" charset="-122"/>
                  </a:rPr>
                  <a:t>3</a:t>
                </a:r>
                <a:r>
                  <a:rPr lang="zh-CN" altLang="en-US" sz="240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rPr>
                  <a:t>项</a:t>
                </a:r>
                <a:endParaRPr lang="zh-CN" altLang="en-US" sz="2400" b="0" kern="0" dirty="0">
                  <a:solidFill>
                    <a:srgbClr val="00684D"/>
                  </a:solidFill>
                  <a:effectLst/>
                  <a:latin typeface="+mj-lt"/>
                  <a:ea typeface="思源黑体 CN Heavy" panose="020B0A00000000000000" pitchFamily="34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7073313" y="4312889"/>
                <a:ext cx="90295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外观设计专利</a:t>
                </a:r>
                <a:endPara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7984094" y="3958979"/>
                <a:ext cx="835485" cy="461665"/>
              </a:xfrm>
              <a:prstGeom prst="rect">
                <a:avLst/>
              </a:prstGeom>
              <a:noFill/>
              <a:effectLst>
                <a:outerShdw blurRad="304800" dist="304800" dir="5400000" sx="36000" sy="36000" algn="ctr" rotWithShape="0">
                  <a:schemeClr val="tx1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240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rPr>
                  <a:t>11</a:t>
                </a:r>
                <a:r>
                  <a:rPr lang="zh-CN" altLang="en-US" sz="240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rPr>
                  <a:t>项</a:t>
                </a:r>
                <a:endParaRPr lang="zh-CN" altLang="en-US" sz="2400" b="0" kern="0" dirty="0">
                  <a:solidFill>
                    <a:srgbClr val="00684D"/>
                  </a:solidFill>
                  <a:effectLst/>
                  <a:latin typeface="+mj-lt"/>
                  <a:ea typeface="思源黑体 CN Heavy" panose="020B0A00000000000000" pitchFamily="34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8043698" y="4312889"/>
                <a:ext cx="744064" cy="1958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9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发明专利</a:t>
                </a:r>
                <a:endPara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8921848" y="3958979"/>
                <a:ext cx="867545" cy="461665"/>
              </a:xfrm>
              <a:prstGeom prst="rect">
                <a:avLst/>
              </a:prstGeom>
              <a:noFill/>
              <a:effectLst>
                <a:outerShdw blurRad="304800" dist="304800" dir="5400000" sx="36000" sy="36000" algn="ctr" rotWithShape="0">
                  <a:schemeClr val="tx1"/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altLang="zh-CN" sz="240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rPr>
                  <a:t>44</a:t>
                </a:r>
                <a:r>
                  <a:rPr lang="zh-CN" altLang="en-US" sz="240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rPr>
                  <a:t>项</a:t>
                </a:r>
                <a:endParaRPr lang="zh-CN" altLang="en-US" sz="2400" b="0" kern="0" dirty="0">
                  <a:solidFill>
                    <a:srgbClr val="00684D"/>
                  </a:solidFill>
                  <a:effectLst/>
                  <a:latin typeface="+mj-lt"/>
                  <a:ea typeface="思源黑体 CN Heavy" panose="020B0A00000000000000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8919795" y="4312887"/>
                <a:ext cx="90295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9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Times New Roman" panose="02020603050405020304" pitchFamily="18" charset="0"/>
                  </a:rPr>
                  <a:t>实用新型专利</a:t>
                </a:r>
                <a:endPara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sp>
            <p:nvSpPr>
              <p:cNvPr id="56" name="Freeform 1267"/>
              <p:cNvSpPr/>
              <p:nvPr/>
            </p:nvSpPr>
            <p:spPr bwMode="auto">
              <a:xfrm>
                <a:off x="6884134" y="4018019"/>
                <a:ext cx="203307" cy="418873"/>
              </a:xfrm>
              <a:custGeom>
                <a:avLst/>
                <a:gdLst>
                  <a:gd name="T0" fmla="*/ 165 w 918"/>
                  <a:gd name="T1" fmla="*/ 1085 h 1891"/>
                  <a:gd name="T2" fmla="*/ 26 w 918"/>
                  <a:gd name="T3" fmla="*/ 731 h 1891"/>
                  <a:gd name="T4" fmla="*/ 152 w 918"/>
                  <a:gd name="T5" fmla="*/ 898 h 1891"/>
                  <a:gd name="T6" fmla="*/ 82 w 918"/>
                  <a:gd name="T7" fmla="*/ 555 h 1891"/>
                  <a:gd name="T8" fmla="*/ 164 w 918"/>
                  <a:gd name="T9" fmla="*/ 607 h 1891"/>
                  <a:gd name="T10" fmla="*/ 218 w 918"/>
                  <a:gd name="T11" fmla="*/ 572 h 1891"/>
                  <a:gd name="T12" fmla="*/ 268 w 918"/>
                  <a:gd name="T13" fmla="*/ 258 h 1891"/>
                  <a:gd name="T14" fmla="*/ 337 w 918"/>
                  <a:gd name="T15" fmla="*/ 359 h 1891"/>
                  <a:gd name="T16" fmla="*/ 400 w 918"/>
                  <a:gd name="T17" fmla="*/ 195 h 1891"/>
                  <a:gd name="T18" fmla="*/ 414 w 918"/>
                  <a:gd name="T19" fmla="*/ 218 h 1891"/>
                  <a:gd name="T20" fmla="*/ 473 w 918"/>
                  <a:gd name="T21" fmla="*/ 209 h 1891"/>
                  <a:gd name="T22" fmla="*/ 534 w 918"/>
                  <a:gd name="T23" fmla="*/ 80 h 1891"/>
                  <a:gd name="T24" fmla="*/ 634 w 918"/>
                  <a:gd name="T25" fmla="*/ 88 h 1891"/>
                  <a:gd name="T26" fmla="*/ 643 w 918"/>
                  <a:gd name="T27" fmla="*/ 107 h 1891"/>
                  <a:gd name="T28" fmla="*/ 688 w 918"/>
                  <a:gd name="T29" fmla="*/ 173 h 1891"/>
                  <a:gd name="T30" fmla="*/ 494 w 918"/>
                  <a:gd name="T31" fmla="*/ 214 h 1891"/>
                  <a:gd name="T32" fmla="*/ 447 w 918"/>
                  <a:gd name="T33" fmla="*/ 264 h 1891"/>
                  <a:gd name="T34" fmla="*/ 545 w 918"/>
                  <a:gd name="T35" fmla="*/ 305 h 1891"/>
                  <a:gd name="T36" fmla="*/ 347 w 918"/>
                  <a:gd name="T37" fmla="*/ 373 h 1891"/>
                  <a:gd name="T38" fmla="*/ 405 w 918"/>
                  <a:gd name="T39" fmla="*/ 459 h 1891"/>
                  <a:gd name="T40" fmla="*/ 237 w 918"/>
                  <a:gd name="T41" fmla="*/ 570 h 1891"/>
                  <a:gd name="T42" fmla="*/ 327 w 918"/>
                  <a:gd name="T43" fmla="*/ 601 h 1891"/>
                  <a:gd name="T44" fmla="*/ 190 w 918"/>
                  <a:gd name="T45" fmla="*/ 730 h 1891"/>
                  <a:gd name="T46" fmla="*/ 274 w 918"/>
                  <a:gd name="T47" fmla="*/ 758 h 1891"/>
                  <a:gd name="T48" fmla="*/ 187 w 918"/>
                  <a:gd name="T49" fmla="*/ 858 h 1891"/>
                  <a:gd name="T50" fmla="*/ 318 w 918"/>
                  <a:gd name="T51" fmla="*/ 805 h 1891"/>
                  <a:gd name="T52" fmla="*/ 181 w 918"/>
                  <a:gd name="T53" fmla="*/ 1083 h 1891"/>
                  <a:gd name="T54" fmla="*/ 321 w 918"/>
                  <a:gd name="T55" fmla="*/ 922 h 1891"/>
                  <a:gd name="T56" fmla="*/ 199 w 918"/>
                  <a:gd name="T57" fmla="*/ 1160 h 1891"/>
                  <a:gd name="T58" fmla="*/ 342 w 918"/>
                  <a:gd name="T59" fmla="*/ 1078 h 1891"/>
                  <a:gd name="T60" fmla="*/ 271 w 918"/>
                  <a:gd name="T61" fmla="*/ 1334 h 1891"/>
                  <a:gd name="T62" fmla="*/ 390 w 918"/>
                  <a:gd name="T63" fmla="*/ 1237 h 1891"/>
                  <a:gd name="T64" fmla="*/ 384 w 918"/>
                  <a:gd name="T65" fmla="*/ 1513 h 1891"/>
                  <a:gd name="T66" fmla="*/ 430 w 918"/>
                  <a:gd name="T67" fmla="*/ 1513 h 1891"/>
                  <a:gd name="T68" fmla="*/ 541 w 918"/>
                  <a:gd name="T69" fmla="*/ 1674 h 1891"/>
                  <a:gd name="T70" fmla="*/ 624 w 918"/>
                  <a:gd name="T71" fmla="*/ 1508 h 1891"/>
                  <a:gd name="T72" fmla="*/ 776 w 918"/>
                  <a:gd name="T73" fmla="*/ 1808 h 1891"/>
                  <a:gd name="T74" fmla="*/ 903 w 918"/>
                  <a:gd name="T75" fmla="*/ 1868 h 1891"/>
                  <a:gd name="T76" fmla="*/ 654 w 918"/>
                  <a:gd name="T77" fmla="*/ 1881 h 1891"/>
                  <a:gd name="T78" fmla="*/ 397 w 918"/>
                  <a:gd name="T79" fmla="*/ 1758 h 1891"/>
                  <a:gd name="T80" fmla="*/ 538 w 918"/>
                  <a:gd name="T81" fmla="*/ 1691 h 1891"/>
                  <a:gd name="T82" fmla="*/ 185 w 918"/>
                  <a:gd name="T83" fmla="*/ 1581 h 1891"/>
                  <a:gd name="T84" fmla="*/ 460 w 918"/>
                  <a:gd name="T85" fmla="*/ 1631 h 1891"/>
                  <a:gd name="T86" fmla="*/ 361 w 918"/>
                  <a:gd name="T87" fmla="*/ 1529 h 1891"/>
                  <a:gd name="T88" fmla="*/ 70 w 918"/>
                  <a:gd name="T89" fmla="*/ 1358 h 1891"/>
                  <a:gd name="T90" fmla="*/ 316 w 918"/>
                  <a:gd name="T91" fmla="*/ 1463 h 1891"/>
                  <a:gd name="T92" fmla="*/ 13 w 918"/>
                  <a:gd name="T93" fmla="*/ 1142 h 1891"/>
                  <a:gd name="T94" fmla="*/ 217 w 918"/>
                  <a:gd name="T95" fmla="*/ 1275 h 1891"/>
                  <a:gd name="T96" fmla="*/ 2 w 918"/>
                  <a:gd name="T97" fmla="*/ 945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8" h="1891">
                    <a:moveTo>
                      <a:pt x="0" y="922"/>
                    </a:moveTo>
                    <a:cubicBezTo>
                      <a:pt x="27" y="924"/>
                      <a:pt x="51" y="936"/>
                      <a:pt x="73" y="951"/>
                    </a:cubicBezTo>
                    <a:cubicBezTo>
                      <a:pt x="107" y="975"/>
                      <a:pt x="129" y="1009"/>
                      <a:pt x="147" y="1046"/>
                    </a:cubicBezTo>
                    <a:cubicBezTo>
                      <a:pt x="153" y="1058"/>
                      <a:pt x="159" y="1071"/>
                      <a:pt x="165" y="1085"/>
                    </a:cubicBezTo>
                    <a:cubicBezTo>
                      <a:pt x="161" y="1047"/>
                      <a:pt x="157" y="1010"/>
                      <a:pt x="153" y="974"/>
                    </a:cubicBezTo>
                    <a:cubicBezTo>
                      <a:pt x="141" y="971"/>
                      <a:pt x="129" y="968"/>
                      <a:pt x="117" y="963"/>
                    </a:cubicBezTo>
                    <a:cubicBezTo>
                      <a:pt x="72" y="944"/>
                      <a:pt x="47" y="908"/>
                      <a:pt x="34" y="862"/>
                    </a:cubicBezTo>
                    <a:cubicBezTo>
                      <a:pt x="22" y="819"/>
                      <a:pt x="21" y="775"/>
                      <a:pt x="26" y="731"/>
                    </a:cubicBezTo>
                    <a:cubicBezTo>
                      <a:pt x="26" y="731"/>
                      <a:pt x="26" y="730"/>
                      <a:pt x="27" y="729"/>
                    </a:cubicBezTo>
                    <a:cubicBezTo>
                      <a:pt x="31" y="730"/>
                      <a:pt x="35" y="731"/>
                      <a:pt x="38" y="732"/>
                    </a:cubicBezTo>
                    <a:cubicBezTo>
                      <a:pt x="78" y="750"/>
                      <a:pt x="108" y="779"/>
                      <a:pt x="124" y="819"/>
                    </a:cubicBezTo>
                    <a:cubicBezTo>
                      <a:pt x="135" y="845"/>
                      <a:pt x="144" y="874"/>
                      <a:pt x="152" y="898"/>
                    </a:cubicBezTo>
                    <a:cubicBezTo>
                      <a:pt x="155" y="867"/>
                      <a:pt x="157" y="832"/>
                      <a:pt x="160" y="796"/>
                    </a:cubicBezTo>
                    <a:cubicBezTo>
                      <a:pt x="142" y="789"/>
                      <a:pt x="125" y="780"/>
                      <a:pt x="110" y="766"/>
                    </a:cubicBezTo>
                    <a:cubicBezTo>
                      <a:pt x="86" y="742"/>
                      <a:pt x="73" y="712"/>
                      <a:pt x="70" y="679"/>
                    </a:cubicBezTo>
                    <a:cubicBezTo>
                      <a:pt x="65" y="637"/>
                      <a:pt x="71" y="596"/>
                      <a:pt x="82" y="555"/>
                    </a:cubicBezTo>
                    <a:cubicBezTo>
                      <a:pt x="82" y="554"/>
                      <a:pt x="83" y="552"/>
                      <a:pt x="84" y="549"/>
                    </a:cubicBezTo>
                    <a:cubicBezTo>
                      <a:pt x="156" y="590"/>
                      <a:pt x="168" y="658"/>
                      <a:pt x="171" y="732"/>
                    </a:cubicBezTo>
                    <a:cubicBezTo>
                      <a:pt x="180" y="698"/>
                      <a:pt x="188" y="666"/>
                      <a:pt x="196" y="635"/>
                    </a:cubicBezTo>
                    <a:cubicBezTo>
                      <a:pt x="185" y="626"/>
                      <a:pt x="173" y="617"/>
                      <a:pt x="164" y="607"/>
                    </a:cubicBezTo>
                    <a:cubicBezTo>
                      <a:pt x="138" y="580"/>
                      <a:pt x="130" y="547"/>
                      <a:pt x="132" y="511"/>
                    </a:cubicBezTo>
                    <a:cubicBezTo>
                      <a:pt x="135" y="471"/>
                      <a:pt x="146" y="434"/>
                      <a:pt x="163" y="398"/>
                    </a:cubicBezTo>
                    <a:cubicBezTo>
                      <a:pt x="164" y="397"/>
                      <a:pt x="165" y="396"/>
                      <a:pt x="166" y="394"/>
                    </a:cubicBezTo>
                    <a:cubicBezTo>
                      <a:pt x="227" y="441"/>
                      <a:pt x="227" y="505"/>
                      <a:pt x="218" y="572"/>
                    </a:cubicBezTo>
                    <a:cubicBezTo>
                      <a:pt x="232" y="543"/>
                      <a:pt x="245" y="514"/>
                      <a:pt x="258" y="485"/>
                    </a:cubicBezTo>
                    <a:cubicBezTo>
                      <a:pt x="258" y="485"/>
                      <a:pt x="258" y="484"/>
                      <a:pt x="258" y="484"/>
                    </a:cubicBezTo>
                    <a:cubicBezTo>
                      <a:pt x="219" y="453"/>
                      <a:pt x="208" y="413"/>
                      <a:pt x="218" y="366"/>
                    </a:cubicBezTo>
                    <a:cubicBezTo>
                      <a:pt x="226" y="326"/>
                      <a:pt x="245" y="292"/>
                      <a:pt x="268" y="258"/>
                    </a:cubicBezTo>
                    <a:cubicBezTo>
                      <a:pt x="273" y="264"/>
                      <a:pt x="278" y="268"/>
                      <a:pt x="281" y="273"/>
                    </a:cubicBezTo>
                    <a:cubicBezTo>
                      <a:pt x="305" y="307"/>
                      <a:pt x="308" y="345"/>
                      <a:pt x="300" y="384"/>
                    </a:cubicBezTo>
                    <a:cubicBezTo>
                      <a:pt x="297" y="400"/>
                      <a:pt x="292" y="415"/>
                      <a:pt x="288" y="432"/>
                    </a:cubicBezTo>
                    <a:cubicBezTo>
                      <a:pt x="305" y="407"/>
                      <a:pt x="321" y="383"/>
                      <a:pt x="337" y="359"/>
                    </a:cubicBezTo>
                    <a:cubicBezTo>
                      <a:pt x="324" y="345"/>
                      <a:pt x="314" y="329"/>
                      <a:pt x="311" y="309"/>
                    </a:cubicBezTo>
                    <a:cubicBezTo>
                      <a:pt x="307" y="287"/>
                      <a:pt x="309" y="266"/>
                      <a:pt x="317" y="246"/>
                    </a:cubicBezTo>
                    <a:cubicBezTo>
                      <a:pt x="331" y="210"/>
                      <a:pt x="354" y="179"/>
                      <a:pt x="381" y="151"/>
                    </a:cubicBezTo>
                    <a:cubicBezTo>
                      <a:pt x="391" y="164"/>
                      <a:pt x="397" y="179"/>
                      <a:pt x="400" y="195"/>
                    </a:cubicBezTo>
                    <a:cubicBezTo>
                      <a:pt x="407" y="228"/>
                      <a:pt x="397" y="258"/>
                      <a:pt x="384" y="288"/>
                    </a:cubicBezTo>
                    <a:cubicBezTo>
                      <a:pt x="381" y="296"/>
                      <a:pt x="377" y="303"/>
                      <a:pt x="374" y="312"/>
                    </a:cubicBezTo>
                    <a:cubicBezTo>
                      <a:pt x="392" y="292"/>
                      <a:pt x="410" y="272"/>
                      <a:pt x="428" y="253"/>
                    </a:cubicBezTo>
                    <a:cubicBezTo>
                      <a:pt x="423" y="241"/>
                      <a:pt x="417" y="230"/>
                      <a:pt x="414" y="218"/>
                    </a:cubicBezTo>
                    <a:cubicBezTo>
                      <a:pt x="407" y="187"/>
                      <a:pt x="418" y="160"/>
                      <a:pt x="435" y="134"/>
                    </a:cubicBezTo>
                    <a:cubicBezTo>
                      <a:pt x="451" y="109"/>
                      <a:pt x="472" y="88"/>
                      <a:pt x="495" y="69"/>
                    </a:cubicBezTo>
                    <a:cubicBezTo>
                      <a:pt x="496" y="68"/>
                      <a:pt x="498" y="67"/>
                      <a:pt x="501" y="65"/>
                    </a:cubicBezTo>
                    <a:cubicBezTo>
                      <a:pt x="527" y="120"/>
                      <a:pt x="502" y="165"/>
                      <a:pt x="473" y="209"/>
                    </a:cubicBezTo>
                    <a:cubicBezTo>
                      <a:pt x="475" y="208"/>
                      <a:pt x="476" y="207"/>
                      <a:pt x="477" y="206"/>
                    </a:cubicBezTo>
                    <a:cubicBezTo>
                      <a:pt x="493" y="194"/>
                      <a:pt x="508" y="181"/>
                      <a:pt x="523" y="168"/>
                    </a:cubicBezTo>
                    <a:cubicBezTo>
                      <a:pt x="527" y="165"/>
                      <a:pt x="529" y="162"/>
                      <a:pt x="526" y="156"/>
                    </a:cubicBezTo>
                    <a:cubicBezTo>
                      <a:pt x="515" y="129"/>
                      <a:pt x="520" y="104"/>
                      <a:pt x="534" y="80"/>
                    </a:cubicBezTo>
                    <a:cubicBezTo>
                      <a:pt x="549" y="54"/>
                      <a:pt x="593" y="14"/>
                      <a:pt x="622" y="0"/>
                    </a:cubicBezTo>
                    <a:cubicBezTo>
                      <a:pt x="631" y="23"/>
                      <a:pt x="630" y="46"/>
                      <a:pt x="620" y="66"/>
                    </a:cubicBezTo>
                    <a:cubicBezTo>
                      <a:pt x="610" y="86"/>
                      <a:pt x="596" y="105"/>
                      <a:pt x="583" y="126"/>
                    </a:cubicBezTo>
                    <a:cubicBezTo>
                      <a:pt x="601" y="113"/>
                      <a:pt x="620" y="103"/>
                      <a:pt x="634" y="88"/>
                    </a:cubicBezTo>
                    <a:cubicBezTo>
                      <a:pt x="676" y="41"/>
                      <a:pt x="728" y="14"/>
                      <a:pt x="789" y="7"/>
                    </a:cubicBezTo>
                    <a:cubicBezTo>
                      <a:pt x="805" y="5"/>
                      <a:pt x="821" y="5"/>
                      <a:pt x="840" y="4"/>
                    </a:cubicBezTo>
                    <a:cubicBezTo>
                      <a:pt x="837" y="7"/>
                      <a:pt x="836" y="9"/>
                      <a:pt x="835" y="10"/>
                    </a:cubicBezTo>
                    <a:cubicBezTo>
                      <a:pt x="780" y="60"/>
                      <a:pt x="717" y="94"/>
                      <a:pt x="643" y="107"/>
                    </a:cubicBezTo>
                    <a:cubicBezTo>
                      <a:pt x="641" y="107"/>
                      <a:pt x="639" y="108"/>
                      <a:pt x="637" y="109"/>
                    </a:cubicBezTo>
                    <a:cubicBezTo>
                      <a:pt x="622" y="118"/>
                      <a:pt x="608" y="127"/>
                      <a:pt x="594" y="136"/>
                    </a:cubicBezTo>
                    <a:cubicBezTo>
                      <a:pt x="640" y="122"/>
                      <a:pt x="684" y="119"/>
                      <a:pt x="722" y="159"/>
                    </a:cubicBezTo>
                    <a:cubicBezTo>
                      <a:pt x="710" y="164"/>
                      <a:pt x="699" y="169"/>
                      <a:pt x="688" y="173"/>
                    </a:cubicBezTo>
                    <a:cubicBezTo>
                      <a:pt x="658" y="185"/>
                      <a:pt x="627" y="195"/>
                      <a:pt x="593" y="193"/>
                    </a:cubicBezTo>
                    <a:cubicBezTo>
                      <a:pt x="576" y="192"/>
                      <a:pt x="561" y="187"/>
                      <a:pt x="546" y="178"/>
                    </a:cubicBezTo>
                    <a:cubicBezTo>
                      <a:pt x="542" y="175"/>
                      <a:pt x="539" y="176"/>
                      <a:pt x="534" y="179"/>
                    </a:cubicBezTo>
                    <a:cubicBezTo>
                      <a:pt x="521" y="191"/>
                      <a:pt x="507" y="202"/>
                      <a:pt x="494" y="214"/>
                    </a:cubicBezTo>
                    <a:cubicBezTo>
                      <a:pt x="541" y="193"/>
                      <a:pt x="587" y="188"/>
                      <a:pt x="632" y="225"/>
                    </a:cubicBezTo>
                    <a:cubicBezTo>
                      <a:pt x="615" y="234"/>
                      <a:pt x="601" y="243"/>
                      <a:pt x="585" y="250"/>
                    </a:cubicBezTo>
                    <a:cubicBezTo>
                      <a:pt x="563" y="261"/>
                      <a:pt x="540" y="271"/>
                      <a:pt x="515" y="274"/>
                    </a:cubicBezTo>
                    <a:cubicBezTo>
                      <a:pt x="491" y="277"/>
                      <a:pt x="469" y="274"/>
                      <a:pt x="447" y="264"/>
                    </a:cubicBezTo>
                    <a:cubicBezTo>
                      <a:pt x="445" y="263"/>
                      <a:pt x="440" y="264"/>
                      <a:pt x="439" y="265"/>
                    </a:cubicBezTo>
                    <a:cubicBezTo>
                      <a:pt x="425" y="280"/>
                      <a:pt x="411" y="295"/>
                      <a:pt x="397" y="311"/>
                    </a:cubicBezTo>
                    <a:cubicBezTo>
                      <a:pt x="420" y="297"/>
                      <a:pt x="443" y="286"/>
                      <a:pt x="470" y="284"/>
                    </a:cubicBezTo>
                    <a:cubicBezTo>
                      <a:pt x="497" y="282"/>
                      <a:pt x="522" y="289"/>
                      <a:pt x="545" y="305"/>
                    </a:cubicBezTo>
                    <a:cubicBezTo>
                      <a:pt x="541" y="309"/>
                      <a:pt x="538" y="311"/>
                      <a:pt x="534" y="314"/>
                    </a:cubicBezTo>
                    <a:cubicBezTo>
                      <a:pt x="509" y="334"/>
                      <a:pt x="482" y="352"/>
                      <a:pt x="453" y="364"/>
                    </a:cubicBezTo>
                    <a:cubicBezTo>
                      <a:pt x="422" y="377"/>
                      <a:pt x="391" y="379"/>
                      <a:pt x="359" y="369"/>
                    </a:cubicBezTo>
                    <a:cubicBezTo>
                      <a:pt x="353" y="368"/>
                      <a:pt x="350" y="368"/>
                      <a:pt x="347" y="373"/>
                    </a:cubicBezTo>
                    <a:cubicBezTo>
                      <a:pt x="337" y="389"/>
                      <a:pt x="326" y="404"/>
                      <a:pt x="316" y="420"/>
                    </a:cubicBezTo>
                    <a:cubicBezTo>
                      <a:pt x="314" y="422"/>
                      <a:pt x="313" y="424"/>
                      <a:pt x="312" y="427"/>
                    </a:cubicBezTo>
                    <a:cubicBezTo>
                      <a:pt x="359" y="386"/>
                      <a:pt x="409" y="371"/>
                      <a:pt x="468" y="400"/>
                    </a:cubicBezTo>
                    <a:cubicBezTo>
                      <a:pt x="449" y="423"/>
                      <a:pt x="428" y="442"/>
                      <a:pt x="405" y="459"/>
                    </a:cubicBezTo>
                    <a:cubicBezTo>
                      <a:pt x="388" y="471"/>
                      <a:pt x="370" y="483"/>
                      <a:pt x="350" y="488"/>
                    </a:cubicBezTo>
                    <a:cubicBezTo>
                      <a:pt x="338" y="491"/>
                      <a:pt x="325" y="494"/>
                      <a:pt x="312" y="494"/>
                    </a:cubicBezTo>
                    <a:cubicBezTo>
                      <a:pt x="300" y="495"/>
                      <a:pt x="287" y="493"/>
                      <a:pt x="273" y="492"/>
                    </a:cubicBezTo>
                    <a:cubicBezTo>
                      <a:pt x="262" y="518"/>
                      <a:pt x="249" y="544"/>
                      <a:pt x="237" y="570"/>
                    </a:cubicBezTo>
                    <a:cubicBezTo>
                      <a:pt x="238" y="571"/>
                      <a:pt x="238" y="571"/>
                      <a:pt x="239" y="571"/>
                    </a:cubicBezTo>
                    <a:cubicBezTo>
                      <a:pt x="280" y="516"/>
                      <a:pt x="331" y="491"/>
                      <a:pt x="402" y="514"/>
                    </a:cubicBezTo>
                    <a:cubicBezTo>
                      <a:pt x="397" y="520"/>
                      <a:pt x="394" y="526"/>
                      <a:pt x="390" y="532"/>
                    </a:cubicBezTo>
                    <a:cubicBezTo>
                      <a:pt x="372" y="557"/>
                      <a:pt x="351" y="581"/>
                      <a:pt x="327" y="601"/>
                    </a:cubicBezTo>
                    <a:cubicBezTo>
                      <a:pt x="296" y="627"/>
                      <a:pt x="261" y="639"/>
                      <a:pt x="221" y="638"/>
                    </a:cubicBezTo>
                    <a:cubicBezTo>
                      <a:pt x="215" y="638"/>
                      <a:pt x="212" y="640"/>
                      <a:pt x="211" y="646"/>
                    </a:cubicBezTo>
                    <a:cubicBezTo>
                      <a:pt x="204" y="672"/>
                      <a:pt x="197" y="699"/>
                      <a:pt x="190" y="725"/>
                    </a:cubicBezTo>
                    <a:cubicBezTo>
                      <a:pt x="190" y="727"/>
                      <a:pt x="190" y="728"/>
                      <a:pt x="190" y="730"/>
                    </a:cubicBezTo>
                    <a:cubicBezTo>
                      <a:pt x="209" y="690"/>
                      <a:pt x="235" y="657"/>
                      <a:pt x="279" y="643"/>
                    </a:cubicBezTo>
                    <a:cubicBezTo>
                      <a:pt x="302" y="635"/>
                      <a:pt x="332" y="633"/>
                      <a:pt x="353" y="640"/>
                    </a:cubicBezTo>
                    <a:cubicBezTo>
                      <a:pt x="348" y="649"/>
                      <a:pt x="344" y="659"/>
                      <a:pt x="340" y="668"/>
                    </a:cubicBezTo>
                    <a:cubicBezTo>
                      <a:pt x="322" y="701"/>
                      <a:pt x="302" y="733"/>
                      <a:pt x="274" y="758"/>
                    </a:cubicBezTo>
                    <a:cubicBezTo>
                      <a:pt x="249" y="781"/>
                      <a:pt x="219" y="793"/>
                      <a:pt x="185" y="797"/>
                    </a:cubicBezTo>
                    <a:cubicBezTo>
                      <a:pt x="180" y="798"/>
                      <a:pt x="177" y="798"/>
                      <a:pt x="176" y="804"/>
                    </a:cubicBezTo>
                    <a:cubicBezTo>
                      <a:pt x="174" y="837"/>
                      <a:pt x="171" y="870"/>
                      <a:pt x="169" y="904"/>
                    </a:cubicBezTo>
                    <a:cubicBezTo>
                      <a:pt x="175" y="888"/>
                      <a:pt x="180" y="872"/>
                      <a:pt x="187" y="858"/>
                    </a:cubicBezTo>
                    <a:cubicBezTo>
                      <a:pt x="213" y="804"/>
                      <a:pt x="257" y="778"/>
                      <a:pt x="316" y="777"/>
                    </a:cubicBezTo>
                    <a:cubicBezTo>
                      <a:pt x="318" y="777"/>
                      <a:pt x="319" y="777"/>
                      <a:pt x="321" y="777"/>
                    </a:cubicBezTo>
                    <a:cubicBezTo>
                      <a:pt x="322" y="777"/>
                      <a:pt x="323" y="778"/>
                      <a:pt x="325" y="778"/>
                    </a:cubicBezTo>
                    <a:cubicBezTo>
                      <a:pt x="322" y="787"/>
                      <a:pt x="320" y="796"/>
                      <a:pt x="318" y="805"/>
                    </a:cubicBezTo>
                    <a:cubicBezTo>
                      <a:pt x="308" y="837"/>
                      <a:pt x="295" y="869"/>
                      <a:pt x="276" y="897"/>
                    </a:cubicBezTo>
                    <a:cubicBezTo>
                      <a:pt x="252" y="935"/>
                      <a:pt x="218" y="958"/>
                      <a:pt x="177" y="971"/>
                    </a:cubicBezTo>
                    <a:cubicBezTo>
                      <a:pt x="172" y="972"/>
                      <a:pt x="170" y="973"/>
                      <a:pt x="171" y="979"/>
                    </a:cubicBezTo>
                    <a:cubicBezTo>
                      <a:pt x="174" y="1013"/>
                      <a:pt x="178" y="1048"/>
                      <a:pt x="181" y="1083"/>
                    </a:cubicBezTo>
                    <a:cubicBezTo>
                      <a:pt x="182" y="1083"/>
                      <a:pt x="183" y="1083"/>
                      <a:pt x="183" y="1083"/>
                    </a:cubicBezTo>
                    <a:cubicBezTo>
                      <a:pt x="185" y="1074"/>
                      <a:pt x="185" y="1064"/>
                      <a:pt x="187" y="1055"/>
                    </a:cubicBezTo>
                    <a:cubicBezTo>
                      <a:pt x="188" y="1045"/>
                      <a:pt x="190" y="1036"/>
                      <a:pt x="193" y="1027"/>
                    </a:cubicBezTo>
                    <a:cubicBezTo>
                      <a:pt x="211" y="963"/>
                      <a:pt x="262" y="927"/>
                      <a:pt x="321" y="922"/>
                    </a:cubicBezTo>
                    <a:cubicBezTo>
                      <a:pt x="320" y="934"/>
                      <a:pt x="319" y="946"/>
                      <a:pt x="317" y="958"/>
                    </a:cubicBezTo>
                    <a:cubicBezTo>
                      <a:pt x="313" y="991"/>
                      <a:pt x="306" y="1023"/>
                      <a:pt x="293" y="1054"/>
                    </a:cubicBezTo>
                    <a:cubicBezTo>
                      <a:pt x="276" y="1096"/>
                      <a:pt x="245" y="1128"/>
                      <a:pt x="204" y="1148"/>
                    </a:cubicBezTo>
                    <a:cubicBezTo>
                      <a:pt x="198" y="1151"/>
                      <a:pt x="197" y="1154"/>
                      <a:pt x="199" y="1160"/>
                    </a:cubicBezTo>
                    <a:cubicBezTo>
                      <a:pt x="210" y="1195"/>
                      <a:pt x="222" y="1230"/>
                      <a:pt x="233" y="1266"/>
                    </a:cubicBezTo>
                    <a:cubicBezTo>
                      <a:pt x="233" y="1268"/>
                      <a:pt x="235" y="1270"/>
                      <a:pt x="235" y="1271"/>
                    </a:cubicBezTo>
                    <a:cubicBezTo>
                      <a:pt x="235" y="1252"/>
                      <a:pt x="233" y="1233"/>
                      <a:pt x="233" y="1214"/>
                    </a:cubicBezTo>
                    <a:cubicBezTo>
                      <a:pt x="235" y="1150"/>
                      <a:pt x="280" y="1094"/>
                      <a:pt x="342" y="1078"/>
                    </a:cubicBezTo>
                    <a:cubicBezTo>
                      <a:pt x="343" y="1077"/>
                      <a:pt x="343" y="1078"/>
                      <a:pt x="345" y="1078"/>
                    </a:cubicBezTo>
                    <a:cubicBezTo>
                      <a:pt x="346" y="1091"/>
                      <a:pt x="348" y="1104"/>
                      <a:pt x="349" y="1117"/>
                    </a:cubicBezTo>
                    <a:cubicBezTo>
                      <a:pt x="351" y="1153"/>
                      <a:pt x="351" y="1189"/>
                      <a:pt x="342" y="1225"/>
                    </a:cubicBezTo>
                    <a:cubicBezTo>
                      <a:pt x="332" y="1270"/>
                      <a:pt x="307" y="1306"/>
                      <a:pt x="271" y="1334"/>
                    </a:cubicBezTo>
                    <a:cubicBezTo>
                      <a:pt x="269" y="1336"/>
                      <a:pt x="267" y="1337"/>
                      <a:pt x="265" y="1339"/>
                    </a:cubicBezTo>
                    <a:cubicBezTo>
                      <a:pt x="285" y="1380"/>
                      <a:pt x="307" y="1419"/>
                      <a:pt x="334" y="1457"/>
                    </a:cubicBezTo>
                    <a:cubicBezTo>
                      <a:pt x="328" y="1439"/>
                      <a:pt x="323" y="1422"/>
                      <a:pt x="319" y="1405"/>
                    </a:cubicBezTo>
                    <a:cubicBezTo>
                      <a:pt x="302" y="1336"/>
                      <a:pt x="329" y="1273"/>
                      <a:pt x="390" y="1237"/>
                    </a:cubicBezTo>
                    <a:cubicBezTo>
                      <a:pt x="393" y="1235"/>
                      <a:pt x="397" y="1233"/>
                      <a:pt x="402" y="1230"/>
                    </a:cubicBezTo>
                    <a:cubicBezTo>
                      <a:pt x="408" y="1254"/>
                      <a:pt x="416" y="1277"/>
                      <a:pt x="421" y="1300"/>
                    </a:cubicBezTo>
                    <a:cubicBezTo>
                      <a:pt x="429" y="1333"/>
                      <a:pt x="434" y="1366"/>
                      <a:pt x="431" y="1399"/>
                    </a:cubicBezTo>
                    <a:cubicBezTo>
                      <a:pt x="428" y="1442"/>
                      <a:pt x="411" y="1480"/>
                      <a:pt x="384" y="1513"/>
                    </a:cubicBezTo>
                    <a:cubicBezTo>
                      <a:pt x="383" y="1514"/>
                      <a:pt x="381" y="1516"/>
                      <a:pt x="379" y="1518"/>
                    </a:cubicBezTo>
                    <a:cubicBezTo>
                      <a:pt x="409" y="1554"/>
                      <a:pt x="441" y="1588"/>
                      <a:pt x="478" y="1619"/>
                    </a:cubicBezTo>
                    <a:cubicBezTo>
                      <a:pt x="474" y="1614"/>
                      <a:pt x="470" y="1609"/>
                      <a:pt x="467" y="1604"/>
                    </a:cubicBezTo>
                    <a:cubicBezTo>
                      <a:pt x="448" y="1576"/>
                      <a:pt x="434" y="1547"/>
                      <a:pt x="430" y="1513"/>
                    </a:cubicBezTo>
                    <a:cubicBezTo>
                      <a:pt x="422" y="1455"/>
                      <a:pt x="450" y="1403"/>
                      <a:pt x="491" y="1374"/>
                    </a:cubicBezTo>
                    <a:cubicBezTo>
                      <a:pt x="524" y="1429"/>
                      <a:pt x="554" y="1485"/>
                      <a:pt x="564" y="1550"/>
                    </a:cubicBezTo>
                    <a:cubicBezTo>
                      <a:pt x="571" y="1591"/>
                      <a:pt x="563" y="1630"/>
                      <a:pt x="545" y="1668"/>
                    </a:cubicBezTo>
                    <a:cubicBezTo>
                      <a:pt x="544" y="1670"/>
                      <a:pt x="543" y="1672"/>
                      <a:pt x="541" y="1674"/>
                    </a:cubicBezTo>
                    <a:cubicBezTo>
                      <a:pt x="585" y="1708"/>
                      <a:pt x="632" y="1737"/>
                      <a:pt x="682" y="1762"/>
                    </a:cubicBezTo>
                    <a:cubicBezTo>
                      <a:pt x="680" y="1760"/>
                      <a:pt x="677" y="1758"/>
                      <a:pt x="675" y="1756"/>
                    </a:cubicBezTo>
                    <a:cubicBezTo>
                      <a:pt x="648" y="1733"/>
                      <a:pt x="624" y="1709"/>
                      <a:pt x="607" y="1678"/>
                    </a:cubicBezTo>
                    <a:cubicBezTo>
                      <a:pt x="577" y="1624"/>
                      <a:pt x="584" y="1556"/>
                      <a:pt x="624" y="1508"/>
                    </a:cubicBezTo>
                    <a:cubicBezTo>
                      <a:pt x="631" y="1515"/>
                      <a:pt x="637" y="1521"/>
                      <a:pt x="643" y="1527"/>
                    </a:cubicBezTo>
                    <a:cubicBezTo>
                      <a:pt x="681" y="1565"/>
                      <a:pt x="715" y="1605"/>
                      <a:pt x="742" y="1650"/>
                    </a:cubicBezTo>
                    <a:cubicBezTo>
                      <a:pt x="770" y="1697"/>
                      <a:pt x="780" y="1747"/>
                      <a:pt x="770" y="1800"/>
                    </a:cubicBezTo>
                    <a:cubicBezTo>
                      <a:pt x="769" y="1806"/>
                      <a:pt x="773" y="1807"/>
                      <a:pt x="776" y="1808"/>
                    </a:cubicBezTo>
                    <a:cubicBezTo>
                      <a:pt x="817" y="1822"/>
                      <a:pt x="858" y="1837"/>
                      <a:pt x="900" y="1851"/>
                    </a:cubicBezTo>
                    <a:cubicBezTo>
                      <a:pt x="902" y="1852"/>
                      <a:pt x="905" y="1853"/>
                      <a:pt x="908" y="1853"/>
                    </a:cubicBezTo>
                    <a:cubicBezTo>
                      <a:pt x="913" y="1855"/>
                      <a:pt x="918" y="1858"/>
                      <a:pt x="915" y="1864"/>
                    </a:cubicBezTo>
                    <a:cubicBezTo>
                      <a:pt x="913" y="1870"/>
                      <a:pt x="909" y="1870"/>
                      <a:pt x="903" y="1868"/>
                    </a:cubicBezTo>
                    <a:cubicBezTo>
                      <a:pt x="890" y="1864"/>
                      <a:pt x="877" y="1861"/>
                      <a:pt x="864" y="1856"/>
                    </a:cubicBezTo>
                    <a:cubicBezTo>
                      <a:pt x="832" y="1845"/>
                      <a:pt x="801" y="1834"/>
                      <a:pt x="770" y="1822"/>
                    </a:cubicBezTo>
                    <a:cubicBezTo>
                      <a:pt x="764" y="1820"/>
                      <a:pt x="762" y="1820"/>
                      <a:pt x="758" y="1825"/>
                    </a:cubicBezTo>
                    <a:cubicBezTo>
                      <a:pt x="731" y="1857"/>
                      <a:pt x="695" y="1874"/>
                      <a:pt x="654" y="1881"/>
                    </a:cubicBezTo>
                    <a:cubicBezTo>
                      <a:pt x="590" y="1891"/>
                      <a:pt x="531" y="1875"/>
                      <a:pt x="473" y="1850"/>
                    </a:cubicBezTo>
                    <a:cubicBezTo>
                      <a:pt x="436" y="1833"/>
                      <a:pt x="401" y="1813"/>
                      <a:pt x="368" y="1789"/>
                    </a:cubicBezTo>
                    <a:cubicBezTo>
                      <a:pt x="364" y="1787"/>
                      <a:pt x="361" y="1783"/>
                      <a:pt x="356" y="1780"/>
                    </a:cubicBezTo>
                    <a:cubicBezTo>
                      <a:pt x="369" y="1770"/>
                      <a:pt x="383" y="1763"/>
                      <a:pt x="397" y="1758"/>
                    </a:cubicBezTo>
                    <a:cubicBezTo>
                      <a:pt x="449" y="1738"/>
                      <a:pt x="501" y="1736"/>
                      <a:pt x="555" y="1749"/>
                    </a:cubicBezTo>
                    <a:cubicBezTo>
                      <a:pt x="597" y="1758"/>
                      <a:pt x="639" y="1770"/>
                      <a:pt x="682" y="1782"/>
                    </a:cubicBezTo>
                    <a:cubicBezTo>
                      <a:pt x="678" y="1780"/>
                      <a:pt x="675" y="1778"/>
                      <a:pt x="671" y="1776"/>
                    </a:cubicBezTo>
                    <a:cubicBezTo>
                      <a:pt x="624" y="1751"/>
                      <a:pt x="580" y="1723"/>
                      <a:pt x="538" y="1691"/>
                    </a:cubicBezTo>
                    <a:cubicBezTo>
                      <a:pt x="533" y="1687"/>
                      <a:pt x="529" y="1687"/>
                      <a:pt x="524" y="1691"/>
                    </a:cubicBezTo>
                    <a:cubicBezTo>
                      <a:pt x="484" y="1719"/>
                      <a:pt x="440" y="1726"/>
                      <a:pt x="392" y="1718"/>
                    </a:cubicBezTo>
                    <a:cubicBezTo>
                      <a:pt x="347" y="1710"/>
                      <a:pt x="308" y="1689"/>
                      <a:pt x="272" y="1662"/>
                    </a:cubicBezTo>
                    <a:cubicBezTo>
                      <a:pt x="240" y="1638"/>
                      <a:pt x="211" y="1611"/>
                      <a:pt x="185" y="1581"/>
                    </a:cubicBezTo>
                    <a:cubicBezTo>
                      <a:pt x="183" y="1578"/>
                      <a:pt x="181" y="1575"/>
                      <a:pt x="178" y="1571"/>
                    </a:cubicBezTo>
                    <a:cubicBezTo>
                      <a:pt x="188" y="1568"/>
                      <a:pt x="198" y="1564"/>
                      <a:pt x="207" y="1562"/>
                    </a:cubicBezTo>
                    <a:cubicBezTo>
                      <a:pt x="263" y="1549"/>
                      <a:pt x="317" y="1557"/>
                      <a:pt x="368" y="1582"/>
                    </a:cubicBezTo>
                    <a:cubicBezTo>
                      <a:pt x="399" y="1597"/>
                      <a:pt x="429" y="1614"/>
                      <a:pt x="460" y="1631"/>
                    </a:cubicBezTo>
                    <a:cubicBezTo>
                      <a:pt x="462" y="1632"/>
                      <a:pt x="464" y="1633"/>
                      <a:pt x="467" y="1633"/>
                    </a:cubicBezTo>
                    <a:cubicBezTo>
                      <a:pt x="459" y="1625"/>
                      <a:pt x="450" y="1618"/>
                      <a:pt x="442" y="1610"/>
                    </a:cubicBezTo>
                    <a:cubicBezTo>
                      <a:pt x="418" y="1584"/>
                      <a:pt x="394" y="1558"/>
                      <a:pt x="370" y="1532"/>
                    </a:cubicBezTo>
                    <a:cubicBezTo>
                      <a:pt x="367" y="1528"/>
                      <a:pt x="365" y="1527"/>
                      <a:pt x="361" y="1529"/>
                    </a:cubicBezTo>
                    <a:cubicBezTo>
                      <a:pt x="311" y="1551"/>
                      <a:pt x="262" y="1546"/>
                      <a:pt x="215" y="1522"/>
                    </a:cubicBezTo>
                    <a:cubicBezTo>
                      <a:pt x="171" y="1499"/>
                      <a:pt x="138" y="1464"/>
                      <a:pt x="110" y="1425"/>
                    </a:cubicBezTo>
                    <a:cubicBezTo>
                      <a:pt x="97" y="1406"/>
                      <a:pt x="86" y="1385"/>
                      <a:pt x="74" y="1366"/>
                    </a:cubicBezTo>
                    <a:cubicBezTo>
                      <a:pt x="72" y="1364"/>
                      <a:pt x="72" y="1361"/>
                      <a:pt x="70" y="1358"/>
                    </a:cubicBezTo>
                    <a:cubicBezTo>
                      <a:pt x="90" y="1353"/>
                      <a:pt x="108" y="1353"/>
                      <a:pt x="127" y="1355"/>
                    </a:cubicBezTo>
                    <a:cubicBezTo>
                      <a:pt x="174" y="1359"/>
                      <a:pt x="216" y="1379"/>
                      <a:pt x="252" y="1408"/>
                    </a:cubicBezTo>
                    <a:cubicBezTo>
                      <a:pt x="273" y="1425"/>
                      <a:pt x="293" y="1443"/>
                      <a:pt x="314" y="1461"/>
                    </a:cubicBezTo>
                    <a:cubicBezTo>
                      <a:pt x="315" y="1462"/>
                      <a:pt x="316" y="1463"/>
                      <a:pt x="316" y="1463"/>
                    </a:cubicBezTo>
                    <a:cubicBezTo>
                      <a:pt x="294" y="1424"/>
                      <a:pt x="271" y="1386"/>
                      <a:pt x="248" y="1346"/>
                    </a:cubicBezTo>
                    <a:cubicBezTo>
                      <a:pt x="227" y="1351"/>
                      <a:pt x="204" y="1352"/>
                      <a:pt x="182" y="1347"/>
                    </a:cubicBezTo>
                    <a:cubicBezTo>
                      <a:pt x="138" y="1337"/>
                      <a:pt x="104" y="1312"/>
                      <a:pt x="78" y="1278"/>
                    </a:cubicBezTo>
                    <a:cubicBezTo>
                      <a:pt x="47" y="1237"/>
                      <a:pt x="27" y="1191"/>
                      <a:pt x="13" y="1142"/>
                    </a:cubicBezTo>
                    <a:cubicBezTo>
                      <a:pt x="13" y="1141"/>
                      <a:pt x="13" y="1139"/>
                      <a:pt x="12" y="1135"/>
                    </a:cubicBezTo>
                    <a:cubicBezTo>
                      <a:pt x="26" y="1137"/>
                      <a:pt x="40" y="1138"/>
                      <a:pt x="53" y="1141"/>
                    </a:cubicBezTo>
                    <a:cubicBezTo>
                      <a:pt x="105" y="1152"/>
                      <a:pt x="145" y="1182"/>
                      <a:pt x="177" y="1222"/>
                    </a:cubicBezTo>
                    <a:cubicBezTo>
                      <a:pt x="191" y="1240"/>
                      <a:pt x="205" y="1258"/>
                      <a:pt x="217" y="1275"/>
                    </a:cubicBezTo>
                    <a:cubicBezTo>
                      <a:pt x="205" y="1237"/>
                      <a:pt x="192" y="1197"/>
                      <a:pt x="180" y="1156"/>
                    </a:cubicBezTo>
                    <a:cubicBezTo>
                      <a:pt x="168" y="1155"/>
                      <a:pt x="156" y="1155"/>
                      <a:pt x="144" y="1152"/>
                    </a:cubicBezTo>
                    <a:cubicBezTo>
                      <a:pt x="97" y="1142"/>
                      <a:pt x="64" y="1114"/>
                      <a:pt x="40" y="1073"/>
                    </a:cubicBezTo>
                    <a:cubicBezTo>
                      <a:pt x="18" y="1033"/>
                      <a:pt x="8" y="990"/>
                      <a:pt x="2" y="945"/>
                    </a:cubicBezTo>
                    <a:cubicBezTo>
                      <a:pt x="1" y="942"/>
                      <a:pt x="1" y="940"/>
                      <a:pt x="0" y="937"/>
                    </a:cubicBezTo>
                    <a:cubicBezTo>
                      <a:pt x="0" y="932"/>
                      <a:pt x="0" y="927"/>
                      <a:pt x="0" y="922"/>
                    </a:cubicBezTo>
                    <a:close/>
                  </a:path>
                </a:pathLst>
              </a:custGeom>
              <a:solidFill>
                <a:srgbClr val="9E7800">
                  <a:alpha val="61000"/>
                </a:srgbClr>
              </a:solidFill>
              <a:ln>
                <a:noFill/>
              </a:ln>
            </p:spPr>
            <p:txBody>
              <a:bodyPr vert="horz" wrap="square" lIns="81271" tIns="40635" rIns="81271" bIns="40635" numCol="1" anchor="t" anchorCtr="0" compatLnSpc="1"/>
              <a:lstStyle/>
              <a:p>
                <a:pPr marL="0" marR="0" lvl="0" indent="0" algn="ctr" defTabSz="3873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1267"/>
              <p:cNvSpPr/>
              <p:nvPr/>
            </p:nvSpPr>
            <p:spPr bwMode="auto">
              <a:xfrm flipH="1">
                <a:off x="10608045" y="4018019"/>
                <a:ext cx="203307" cy="418873"/>
              </a:xfrm>
              <a:custGeom>
                <a:avLst/>
                <a:gdLst>
                  <a:gd name="T0" fmla="*/ 165 w 918"/>
                  <a:gd name="T1" fmla="*/ 1085 h 1891"/>
                  <a:gd name="T2" fmla="*/ 26 w 918"/>
                  <a:gd name="T3" fmla="*/ 731 h 1891"/>
                  <a:gd name="T4" fmla="*/ 152 w 918"/>
                  <a:gd name="T5" fmla="*/ 898 h 1891"/>
                  <a:gd name="T6" fmla="*/ 82 w 918"/>
                  <a:gd name="T7" fmla="*/ 555 h 1891"/>
                  <a:gd name="T8" fmla="*/ 164 w 918"/>
                  <a:gd name="T9" fmla="*/ 607 h 1891"/>
                  <a:gd name="T10" fmla="*/ 218 w 918"/>
                  <a:gd name="T11" fmla="*/ 572 h 1891"/>
                  <a:gd name="T12" fmla="*/ 268 w 918"/>
                  <a:gd name="T13" fmla="*/ 258 h 1891"/>
                  <a:gd name="T14" fmla="*/ 337 w 918"/>
                  <a:gd name="T15" fmla="*/ 359 h 1891"/>
                  <a:gd name="T16" fmla="*/ 400 w 918"/>
                  <a:gd name="T17" fmla="*/ 195 h 1891"/>
                  <a:gd name="T18" fmla="*/ 414 w 918"/>
                  <a:gd name="T19" fmla="*/ 218 h 1891"/>
                  <a:gd name="T20" fmla="*/ 473 w 918"/>
                  <a:gd name="T21" fmla="*/ 209 h 1891"/>
                  <a:gd name="T22" fmla="*/ 534 w 918"/>
                  <a:gd name="T23" fmla="*/ 80 h 1891"/>
                  <a:gd name="T24" fmla="*/ 634 w 918"/>
                  <a:gd name="T25" fmla="*/ 88 h 1891"/>
                  <a:gd name="T26" fmla="*/ 643 w 918"/>
                  <a:gd name="T27" fmla="*/ 107 h 1891"/>
                  <a:gd name="T28" fmla="*/ 688 w 918"/>
                  <a:gd name="T29" fmla="*/ 173 h 1891"/>
                  <a:gd name="T30" fmla="*/ 494 w 918"/>
                  <a:gd name="T31" fmla="*/ 214 h 1891"/>
                  <a:gd name="T32" fmla="*/ 447 w 918"/>
                  <a:gd name="T33" fmla="*/ 264 h 1891"/>
                  <a:gd name="T34" fmla="*/ 545 w 918"/>
                  <a:gd name="T35" fmla="*/ 305 h 1891"/>
                  <a:gd name="T36" fmla="*/ 347 w 918"/>
                  <a:gd name="T37" fmla="*/ 373 h 1891"/>
                  <a:gd name="T38" fmla="*/ 405 w 918"/>
                  <a:gd name="T39" fmla="*/ 459 h 1891"/>
                  <a:gd name="T40" fmla="*/ 237 w 918"/>
                  <a:gd name="T41" fmla="*/ 570 h 1891"/>
                  <a:gd name="T42" fmla="*/ 327 w 918"/>
                  <a:gd name="T43" fmla="*/ 601 h 1891"/>
                  <a:gd name="T44" fmla="*/ 190 w 918"/>
                  <a:gd name="T45" fmla="*/ 730 h 1891"/>
                  <a:gd name="T46" fmla="*/ 274 w 918"/>
                  <a:gd name="T47" fmla="*/ 758 h 1891"/>
                  <a:gd name="T48" fmla="*/ 187 w 918"/>
                  <a:gd name="T49" fmla="*/ 858 h 1891"/>
                  <a:gd name="T50" fmla="*/ 318 w 918"/>
                  <a:gd name="T51" fmla="*/ 805 h 1891"/>
                  <a:gd name="T52" fmla="*/ 181 w 918"/>
                  <a:gd name="T53" fmla="*/ 1083 h 1891"/>
                  <a:gd name="T54" fmla="*/ 321 w 918"/>
                  <a:gd name="T55" fmla="*/ 922 h 1891"/>
                  <a:gd name="T56" fmla="*/ 199 w 918"/>
                  <a:gd name="T57" fmla="*/ 1160 h 1891"/>
                  <a:gd name="T58" fmla="*/ 342 w 918"/>
                  <a:gd name="T59" fmla="*/ 1078 h 1891"/>
                  <a:gd name="T60" fmla="*/ 271 w 918"/>
                  <a:gd name="T61" fmla="*/ 1334 h 1891"/>
                  <a:gd name="T62" fmla="*/ 390 w 918"/>
                  <a:gd name="T63" fmla="*/ 1237 h 1891"/>
                  <a:gd name="T64" fmla="*/ 384 w 918"/>
                  <a:gd name="T65" fmla="*/ 1513 h 1891"/>
                  <a:gd name="T66" fmla="*/ 430 w 918"/>
                  <a:gd name="T67" fmla="*/ 1513 h 1891"/>
                  <a:gd name="T68" fmla="*/ 541 w 918"/>
                  <a:gd name="T69" fmla="*/ 1674 h 1891"/>
                  <a:gd name="T70" fmla="*/ 624 w 918"/>
                  <a:gd name="T71" fmla="*/ 1508 h 1891"/>
                  <a:gd name="T72" fmla="*/ 776 w 918"/>
                  <a:gd name="T73" fmla="*/ 1808 h 1891"/>
                  <a:gd name="T74" fmla="*/ 903 w 918"/>
                  <a:gd name="T75" fmla="*/ 1868 h 1891"/>
                  <a:gd name="T76" fmla="*/ 654 w 918"/>
                  <a:gd name="T77" fmla="*/ 1881 h 1891"/>
                  <a:gd name="T78" fmla="*/ 397 w 918"/>
                  <a:gd name="T79" fmla="*/ 1758 h 1891"/>
                  <a:gd name="T80" fmla="*/ 538 w 918"/>
                  <a:gd name="T81" fmla="*/ 1691 h 1891"/>
                  <a:gd name="T82" fmla="*/ 185 w 918"/>
                  <a:gd name="T83" fmla="*/ 1581 h 1891"/>
                  <a:gd name="T84" fmla="*/ 460 w 918"/>
                  <a:gd name="T85" fmla="*/ 1631 h 1891"/>
                  <a:gd name="T86" fmla="*/ 361 w 918"/>
                  <a:gd name="T87" fmla="*/ 1529 h 1891"/>
                  <a:gd name="T88" fmla="*/ 70 w 918"/>
                  <a:gd name="T89" fmla="*/ 1358 h 1891"/>
                  <a:gd name="T90" fmla="*/ 316 w 918"/>
                  <a:gd name="T91" fmla="*/ 1463 h 1891"/>
                  <a:gd name="T92" fmla="*/ 13 w 918"/>
                  <a:gd name="T93" fmla="*/ 1142 h 1891"/>
                  <a:gd name="T94" fmla="*/ 217 w 918"/>
                  <a:gd name="T95" fmla="*/ 1275 h 1891"/>
                  <a:gd name="T96" fmla="*/ 2 w 918"/>
                  <a:gd name="T97" fmla="*/ 945 h 1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8" h="1891">
                    <a:moveTo>
                      <a:pt x="0" y="922"/>
                    </a:moveTo>
                    <a:cubicBezTo>
                      <a:pt x="27" y="924"/>
                      <a:pt x="51" y="936"/>
                      <a:pt x="73" y="951"/>
                    </a:cubicBezTo>
                    <a:cubicBezTo>
                      <a:pt x="107" y="975"/>
                      <a:pt x="129" y="1009"/>
                      <a:pt x="147" y="1046"/>
                    </a:cubicBezTo>
                    <a:cubicBezTo>
                      <a:pt x="153" y="1058"/>
                      <a:pt x="159" y="1071"/>
                      <a:pt x="165" y="1085"/>
                    </a:cubicBezTo>
                    <a:cubicBezTo>
                      <a:pt x="161" y="1047"/>
                      <a:pt x="157" y="1010"/>
                      <a:pt x="153" y="974"/>
                    </a:cubicBezTo>
                    <a:cubicBezTo>
                      <a:pt x="141" y="971"/>
                      <a:pt x="129" y="968"/>
                      <a:pt x="117" y="963"/>
                    </a:cubicBezTo>
                    <a:cubicBezTo>
                      <a:pt x="72" y="944"/>
                      <a:pt x="47" y="908"/>
                      <a:pt x="34" y="862"/>
                    </a:cubicBezTo>
                    <a:cubicBezTo>
                      <a:pt x="22" y="819"/>
                      <a:pt x="21" y="775"/>
                      <a:pt x="26" y="731"/>
                    </a:cubicBezTo>
                    <a:cubicBezTo>
                      <a:pt x="26" y="731"/>
                      <a:pt x="26" y="730"/>
                      <a:pt x="27" y="729"/>
                    </a:cubicBezTo>
                    <a:cubicBezTo>
                      <a:pt x="31" y="730"/>
                      <a:pt x="35" y="731"/>
                      <a:pt x="38" y="732"/>
                    </a:cubicBezTo>
                    <a:cubicBezTo>
                      <a:pt x="78" y="750"/>
                      <a:pt x="108" y="779"/>
                      <a:pt x="124" y="819"/>
                    </a:cubicBezTo>
                    <a:cubicBezTo>
                      <a:pt x="135" y="845"/>
                      <a:pt x="144" y="874"/>
                      <a:pt x="152" y="898"/>
                    </a:cubicBezTo>
                    <a:cubicBezTo>
                      <a:pt x="155" y="867"/>
                      <a:pt x="157" y="832"/>
                      <a:pt x="160" y="796"/>
                    </a:cubicBezTo>
                    <a:cubicBezTo>
                      <a:pt x="142" y="789"/>
                      <a:pt x="125" y="780"/>
                      <a:pt x="110" y="766"/>
                    </a:cubicBezTo>
                    <a:cubicBezTo>
                      <a:pt x="86" y="742"/>
                      <a:pt x="73" y="712"/>
                      <a:pt x="70" y="679"/>
                    </a:cubicBezTo>
                    <a:cubicBezTo>
                      <a:pt x="65" y="637"/>
                      <a:pt x="71" y="596"/>
                      <a:pt x="82" y="555"/>
                    </a:cubicBezTo>
                    <a:cubicBezTo>
                      <a:pt x="82" y="554"/>
                      <a:pt x="83" y="552"/>
                      <a:pt x="84" y="549"/>
                    </a:cubicBezTo>
                    <a:cubicBezTo>
                      <a:pt x="156" y="590"/>
                      <a:pt x="168" y="658"/>
                      <a:pt x="171" y="732"/>
                    </a:cubicBezTo>
                    <a:cubicBezTo>
                      <a:pt x="180" y="698"/>
                      <a:pt x="188" y="666"/>
                      <a:pt x="196" y="635"/>
                    </a:cubicBezTo>
                    <a:cubicBezTo>
                      <a:pt x="185" y="626"/>
                      <a:pt x="173" y="617"/>
                      <a:pt x="164" y="607"/>
                    </a:cubicBezTo>
                    <a:cubicBezTo>
                      <a:pt x="138" y="580"/>
                      <a:pt x="130" y="547"/>
                      <a:pt x="132" y="511"/>
                    </a:cubicBezTo>
                    <a:cubicBezTo>
                      <a:pt x="135" y="471"/>
                      <a:pt x="146" y="434"/>
                      <a:pt x="163" y="398"/>
                    </a:cubicBezTo>
                    <a:cubicBezTo>
                      <a:pt x="164" y="397"/>
                      <a:pt x="165" y="396"/>
                      <a:pt x="166" y="394"/>
                    </a:cubicBezTo>
                    <a:cubicBezTo>
                      <a:pt x="227" y="441"/>
                      <a:pt x="227" y="505"/>
                      <a:pt x="218" y="572"/>
                    </a:cubicBezTo>
                    <a:cubicBezTo>
                      <a:pt x="232" y="543"/>
                      <a:pt x="245" y="514"/>
                      <a:pt x="258" y="485"/>
                    </a:cubicBezTo>
                    <a:cubicBezTo>
                      <a:pt x="258" y="485"/>
                      <a:pt x="258" y="484"/>
                      <a:pt x="258" y="484"/>
                    </a:cubicBezTo>
                    <a:cubicBezTo>
                      <a:pt x="219" y="453"/>
                      <a:pt x="208" y="413"/>
                      <a:pt x="218" y="366"/>
                    </a:cubicBezTo>
                    <a:cubicBezTo>
                      <a:pt x="226" y="326"/>
                      <a:pt x="245" y="292"/>
                      <a:pt x="268" y="258"/>
                    </a:cubicBezTo>
                    <a:cubicBezTo>
                      <a:pt x="273" y="264"/>
                      <a:pt x="278" y="268"/>
                      <a:pt x="281" y="273"/>
                    </a:cubicBezTo>
                    <a:cubicBezTo>
                      <a:pt x="305" y="307"/>
                      <a:pt x="308" y="345"/>
                      <a:pt x="300" y="384"/>
                    </a:cubicBezTo>
                    <a:cubicBezTo>
                      <a:pt x="297" y="400"/>
                      <a:pt x="292" y="415"/>
                      <a:pt x="288" y="432"/>
                    </a:cubicBezTo>
                    <a:cubicBezTo>
                      <a:pt x="305" y="407"/>
                      <a:pt x="321" y="383"/>
                      <a:pt x="337" y="359"/>
                    </a:cubicBezTo>
                    <a:cubicBezTo>
                      <a:pt x="324" y="345"/>
                      <a:pt x="314" y="329"/>
                      <a:pt x="311" y="309"/>
                    </a:cubicBezTo>
                    <a:cubicBezTo>
                      <a:pt x="307" y="287"/>
                      <a:pt x="309" y="266"/>
                      <a:pt x="317" y="246"/>
                    </a:cubicBezTo>
                    <a:cubicBezTo>
                      <a:pt x="331" y="210"/>
                      <a:pt x="354" y="179"/>
                      <a:pt x="381" y="151"/>
                    </a:cubicBezTo>
                    <a:cubicBezTo>
                      <a:pt x="391" y="164"/>
                      <a:pt x="397" y="179"/>
                      <a:pt x="400" y="195"/>
                    </a:cubicBezTo>
                    <a:cubicBezTo>
                      <a:pt x="407" y="228"/>
                      <a:pt x="397" y="258"/>
                      <a:pt x="384" y="288"/>
                    </a:cubicBezTo>
                    <a:cubicBezTo>
                      <a:pt x="381" y="296"/>
                      <a:pt x="377" y="303"/>
                      <a:pt x="374" y="312"/>
                    </a:cubicBezTo>
                    <a:cubicBezTo>
                      <a:pt x="392" y="292"/>
                      <a:pt x="410" y="272"/>
                      <a:pt x="428" y="253"/>
                    </a:cubicBezTo>
                    <a:cubicBezTo>
                      <a:pt x="423" y="241"/>
                      <a:pt x="417" y="230"/>
                      <a:pt x="414" y="218"/>
                    </a:cubicBezTo>
                    <a:cubicBezTo>
                      <a:pt x="407" y="187"/>
                      <a:pt x="418" y="160"/>
                      <a:pt x="435" y="134"/>
                    </a:cubicBezTo>
                    <a:cubicBezTo>
                      <a:pt x="451" y="109"/>
                      <a:pt x="472" y="88"/>
                      <a:pt x="495" y="69"/>
                    </a:cubicBezTo>
                    <a:cubicBezTo>
                      <a:pt x="496" y="68"/>
                      <a:pt x="498" y="67"/>
                      <a:pt x="501" y="65"/>
                    </a:cubicBezTo>
                    <a:cubicBezTo>
                      <a:pt x="527" y="120"/>
                      <a:pt x="502" y="165"/>
                      <a:pt x="473" y="209"/>
                    </a:cubicBezTo>
                    <a:cubicBezTo>
                      <a:pt x="475" y="208"/>
                      <a:pt x="476" y="207"/>
                      <a:pt x="477" y="206"/>
                    </a:cubicBezTo>
                    <a:cubicBezTo>
                      <a:pt x="493" y="194"/>
                      <a:pt x="508" y="181"/>
                      <a:pt x="523" y="168"/>
                    </a:cubicBezTo>
                    <a:cubicBezTo>
                      <a:pt x="527" y="165"/>
                      <a:pt x="529" y="162"/>
                      <a:pt x="526" y="156"/>
                    </a:cubicBezTo>
                    <a:cubicBezTo>
                      <a:pt x="515" y="129"/>
                      <a:pt x="520" y="104"/>
                      <a:pt x="534" y="80"/>
                    </a:cubicBezTo>
                    <a:cubicBezTo>
                      <a:pt x="549" y="54"/>
                      <a:pt x="593" y="14"/>
                      <a:pt x="622" y="0"/>
                    </a:cubicBezTo>
                    <a:cubicBezTo>
                      <a:pt x="631" y="23"/>
                      <a:pt x="630" y="46"/>
                      <a:pt x="620" y="66"/>
                    </a:cubicBezTo>
                    <a:cubicBezTo>
                      <a:pt x="610" y="86"/>
                      <a:pt x="596" y="105"/>
                      <a:pt x="583" y="126"/>
                    </a:cubicBezTo>
                    <a:cubicBezTo>
                      <a:pt x="601" y="113"/>
                      <a:pt x="620" y="103"/>
                      <a:pt x="634" y="88"/>
                    </a:cubicBezTo>
                    <a:cubicBezTo>
                      <a:pt x="676" y="41"/>
                      <a:pt x="728" y="14"/>
                      <a:pt x="789" y="7"/>
                    </a:cubicBezTo>
                    <a:cubicBezTo>
                      <a:pt x="805" y="5"/>
                      <a:pt x="821" y="5"/>
                      <a:pt x="840" y="4"/>
                    </a:cubicBezTo>
                    <a:cubicBezTo>
                      <a:pt x="837" y="7"/>
                      <a:pt x="836" y="9"/>
                      <a:pt x="835" y="10"/>
                    </a:cubicBezTo>
                    <a:cubicBezTo>
                      <a:pt x="780" y="60"/>
                      <a:pt x="717" y="94"/>
                      <a:pt x="643" y="107"/>
                    </a:cubicBezTo>
                    <a:cubicBezTo>
                      <a:pt x="641" y="107"/>
                      <a:pt x="639" y="108"/>
                      <a:pt x="637" y="109"/>
                    </a:cubicBezTo>
                    <a:cubicBezTo>
                      <a:pt x="622" y="118"/>
                      <a:pt x="608" y="127"/>
                      <a:pt x="594" y="136"/>
                    </a:cubicBezTo>
                    <a:cubicBezTo>
                      <a:pt x="640" y="122"/>
                      <a:pt x="684" y="119"/>
                      <a:pt x="722" y="159"/>
                    </a:cubicBezTo>
                    <a:cubicBezTo>
                      <a:pt x="710" y="164"/>
                      <a:pt x="699" y="169"/>
                      <a:pt x="688" y="173"/>
                    </a:cubicBezTo>
                    <a:cubicBezTo>
                      <a:pt x="658" y="185"/>
                      <a:pt x="627" y="195"/>
                      <a:pt x="593" y="193"/>
                    </a:cubicBezTo>
                    <a:cubicBezTo>
                      <a:pt x="576" y="192"/>
                      <a:pt x="561" y="187"/>
                      <a:pt x="546" y="178"/>
                    </a:cubicBezTo>
                    <a:cubicBezTo>
                      <a:pt x="542" y="175"/>
                      <a:pt x="539" y="176"/>
                      <a:pt x="534" y="179"/>
                    </a:cubicBezTo>
                    <a:cubicBezTo>
                      <a:pt x="521" y="191"/>
                      <a:pt x="507" y="202"/>
                      <a:pt x="494" y="214"/>
                    </a:cubicBezTo>
                    <a:cubicBezTo>
                      <a:pt x="541" y="193"/>
                      <a:pt x="587" y="188"/>
                      <a:pt x="632" y="225"/>
                    </a:cubicBezTo>
                    <a:cubicBezTo>
                      <a:pt x="615" y="234"/>
                      <a:pt x="601" y="243"/>
                      <a:pt x="585" y="250"/>
                    </a:cubicBezTo>
                    <a:cubicBezTo>
                      <a:pt x="563" y="261"/>
                      <a:pt x="540" y="271"/>
                      <a:pt x="515" y="274"/>
                    </a:cubicBezTo>
                    <a:cubicBezTo>
                      <a:pt x="491" y="277"/>
                      <a:pt x="469" y="274"/>
                      <a:pt x="447" y="264"/>
                    </a:cubicBezTo>
                    <a:cubicBezTo>
                      <a:pt x="445" y="263"/>
                      <a:pt x="440" y="264"/>
                      <a:pt x="439" y="265"/>
                    </a:cubicBezTo>
                    <a:cubicBezTo>
                      <a:pt x="425" y="280"/>
                      <a:pt x="411" y="295"/>
                      <a:pt x="397" y="311"/>
                    </a:cubicBezTo>
                    <a:cubicBezTo>
                      <a:pt x="420" y="297"/>
                      <a:pt x="443" y="286"/>
                      <a:pt x="470" y="284"/>
                    </a:cubicBezTo>
                    <a:cubicBezTo>
                      <a:pt x="497" y="282"/>
                      <a:pt x="522" y="289"/>
                      <a:pt x="545" y="305"/>
                    </a:cubicBezTo>
                    <a:cubicBezTo>
                      <a:pt x="541" y="309"/>
                      <a:pt x="538" y="311"/>
                      <a:pt x="534" y="314"/>
                    </a:cubicBezTo>
                    <a:cubicBezTo>
                      <a:pt x="509" y="334"/>
                      <a:pt x="482" y="352"/>
                      <a:pt x="453" y="364"/>
                    </a:cubicBezTo>
                    <a:cubicBezTo>
                      <a:pt x="422" y="377"/>
                      <a:pt x="391" y="379"/>
                      <a:pt x="359" y="369"/>
                    </a:cubicBezTo>
                    <a:cubicBezTo>
                      <a:pt x="353" y="368"/>
                      <a:pt x="350" y="368"/>
                      <a:pt x="347" y="373"/>
                    </a:cubicBezTo>
                    <a:cubicBezTo>
                      <a:pt x="337" y="389"/>
                      <a:pt x="326" y="404"/>
                      <a:pt x="316" y="420"/>
                    </a:cubicBezTo>
                    <a:cubicBezTo>
                      <a:pt x="314" y="422"/>
                      <a:pt x="313" y="424"/>
                      <a:pt x="312" y="427"/>
                    </a:cubicBezTo>
                    <a:cubicBezTo>
                      <a:pt x="359" y="386"/>
                      <a:pt x="409" y="371"/>
                      <a:pt x="468" y="400"/>
                    </a:cubicBezTo>
                    <a:cubicBezTo>
                      <a:pt x="449" y="423"/>
                      <a:pt x="428" y="442"/>
                      <a:pt x="405" y="459"/>
                    </a:cubicBezTo>
                    <a:cubicBezTo>
                      <a:pt x="388" y="471"/>
                      <a:pt x="370" y="483"/>
                      <a:pt x="350" y="488"/>
                    </a:cubicBezTo>
                    <a:cubicBezTo>
                      <a:pt x="338" y="491"/>
                      <a:pt x="325" y="494"/>
                      <a:pt x="312" y="494"/>
                    </a:cubicBezTo>
                    <a:cubicBezTo>
                      <a:pt x="300" y="495"/>
                      <a:pt x="287" y="493"/>
                      <a:pt x="273" y="492"/>
                    </a:cubicBezTo>
                    <a:cubicBezTo>
                      <a:pt x="262" y="518"/>
                      <a:pt x="249" y="544"/>
                      <a:pt x="237" y="570"/>
                    </a:cubicBezTo>
                    <a:cubicBezTo>
                      <a:pt x="238" y="571"/>
                      <a:pt x="238" y="571"/>
                      <a:pt x="239" y="571"/>
                    </a:cubicBezTo>
                    <a:cubicBezTo>
                      <a:pt x="280" y="516"/>
                      <a:pt x="331" y="491"/>
                      <a:pt x="402" y="514"/>
                    </a:cubicBezTo>
                    <a:cubicBezTo>
                      <a:pt x="397" y="520"/>
                      <a:pt x="394" y="526"/>
                      <a:pt x="390" y="532"/>
                    </a:cubicBezTo>
                    <a:cubicBezTo>
                      <a:pt x="372" y="557"/>
                      <a:pt x="351" y="581"/>
                      <a:pt x="327" y="601"/>
                    </a:cubicBezTo>
                    <a:cubicBezTo>
                      <a:pt x="296" y="627"/>
                      <a:pt x="261" y="639"/>
                      <a:pt x="221" y="638"/>
                    </a:cubicBezTo>
                    <a:cubicBezTo>
                      <a:pt x="215" y="638"/>
                      <a:pt x="212" y="640"/>
                      <a:pt x="211" y="646"/>
                    </a:cubicBezTo>
                    <a:cubicBezTo>
                      <a:pt x="204" y="672"/>
                      <a:pt x="197" y="699"/>
                      <a:pt x="190" y="725"/>
                    </a:cubicBezTo>
                    <a:cubicBezTo>
                      <a:pt x="190" y="727"/>
                      <a:pt x="190" y="728"/>
                      <a:pt x="190" y="730"/>
                    </a:cubicBezTo>
                    <a:cubicBezTo>
                      <a:pt x="209" y="690"/>
                      <a:pt x="235" y="657"/>
                      <a:pt x="279" y="643"/>
                    </a:cubicBezTo>
                    <a:cubicBezTo>
                      <a:pt x="302" y="635"/>
                      <a:pt x="332" y="633"/>
                      <a:pt x="353" y="640"/>
                    </a:cubicBezTo>
                    <a:cubicBezTo>
                      <a:pt x="348" y="649"/>
                      <a:pt x="344" y="659"/>
                      <a:pt x="340" y="668"/>
                    </a:cubicBezTo>
                    <a:cubicBezTo>
                      <a:pt x="322" y="701"/>
                      <a:pt x="302" y="733"/>
                      <a:pt x="274" y="758"/>
                    </a:cubicBezTo>
                    <a:cubicBezTo>
                      <a:pt x="249" y="781"/>
                      <a:pt x="219" y="793"/>
                      <a:pt x="185" y="797"/>
                    </a:cubicBezTo>
                    <a:cubicBezTo>
                      <a:pt x="180" y="798"/>
                      <a:pt x="177" y="798"/>
                      <a:pt x="176" y="804"/>
                    </a:cubicBezTo>
                    <a:cubicBezTo>
                      <a:pt x="174" y="837"/>
                      <a:pt x="171" y="870"/>
                      <a:pt x="169" y="904"/>
                    </a:cubicBezTo>
                    <a:cubicBezTo>
                      <a:pt x="175" y="888"/>
                      <a:pt x="180" y="872"/>
                      <a:pt x="187" y="858"/>
                    </a:cubicBezTo>
                    <a:cubicBezTo>
                      <a:pt x="213" y="804"/>
                      <a:pt x="257" y="778"/>
                      <a:pt x="316" y="777"/>
                    </a:cubicBezTo>
                    <a:cubicBezTo>
                      <a:pt x="318" y="777"/>
                      <a:pt x="319" y="777"/>
                      <a:pt x="321" y="777"/>
                    </a:cubicBezTo>
                    <a:cubicBezTo>
                      <a:pt x="322" y="777"/>
                      <a:pt x="323" y="778"/>
                      <a:pt x="325" y="778"/>
                    </a:cubicBezTo>
                    <a:cubicBezTo>
                      <a:pt x="322" y="787"/>
                      <a:pt x="320" y="796"/>
                      <a:pt x="318" y="805"/>
                    </a:cubicBezTo>
                    <a:cubicBezTo>
                      <a:pt x="308" y="837"/>
                      <a:pt x="295" y="869"/>
                      <a:pt x="276" y="897"/>
                    </a:cubicBezTo>
                    <a:cubicBezTo>
                      <a:pt x="252" y="935"/>
                      <a:pt x="218" y="958"/>
                      <a:pt x="177" y="971"/>
                    </a:cubicBezTo>
                    <a:cubicBezTo>
                      <a:pt x="172" y="972"/>
                      <a:pt x="170" y="973"/>
                      <a:pt x="171" y="979"/>
                    </a:cubicBezTo>
                    <a:cubicBezTo>
                      <a:pt x="174" y="1013"/>
                      <a:pt x="178" y="1048"/>
                      <a:pt x="181" y="1083"/>
                    </a:cubicBezTo>
                    <a:cubicBezTo>
                      <a:pt x="182" y="1083"/>
                      <a:pt x="183" y="1083"/>
                      <a:pt x="183" y="1083"/>
                    </a:cubicBezTo>
                    <a:cubicBezTo>
                      <a:pt x="185" y="1074"/>
                      <a:pt x="185" y="1064"/>
                      <a:pt x="187" y="1055"/>
                    </a:cubicBezTo>
                    <a:cubicBezTo>
                      <a:pt x="188" y="1045"/>
                      <a:pt x="190" y="1036"/>
                      <a:pt x="193" y="1027"/>
                    </a:cubicBezTo>
                    <a:cubicBezTo>
                      <a:pt x="211" y="963"/>
                      <a:pt x="262" y="927"/>
                      <a:pt x="321" y="922"/>
                    </a:cubicBezTo>
                    <a:cubicBezTo>
                      <a:pt x="320" y="934"/>
                      <a:pt x="319" y="946"/>
                      <a:pt x="317" y="958"/>
                    </a:cubicBezTo>
                    <a:cubicBezTo>
                      <a:pt x="313" y="991"/>
                      <a:pt x="306" y="1023"/>
                      <a:pt x="293" y="1054"/>
                    </a:cubicBezTo>
                    <a:cubicBezTo>
                      <a:pt x="276" y="1096"/>
                      <a:pt x="245" y="1128"/>
                      <a:pt x="204" y="1148"/>
                    </a:cubicBezTo>
                    <a:cubicBezTo>
                      <a:pt x="198" y="1151"/>
                      <a:pt x="197" y="1154"/>
                      <a:pt x="199" y="1160"/>
                    </a:cubicBezTo>
                    <a:cubicBezTo>
                      <a:pt x="210" y="1195"/>
                      <a:pt x="222" y="1230"/>
                      <a:pt x="233" y="1266"/>
                    </a:cubicBezTo>
                    <a:cubicBezTo>
                      <a:pt x="233" y="1268"/>
                      <a:pt x="235" y="1270"/>
                      <a:pt x="235" y="1271"/>
                    </a:cubicBezTo>
                    <a:cubicBezTo>
                      <a:pt x="235" y="1252"/>
                      <a:pt x="233" y="1233"/>
                      <a:pt x="233" y="1214"/>
                    </a:cubicBezTo>
                    <a:cubicBezTo>
                      <a:pt x="235" y="1150"/>
                      <a:pt x="280" y="1094"/>
                      <a:pt x="342" y="1078"/>
                    </a:cubicBezTo>
                    <a:cubicBezTo>
                      <a:pt x="343" y="1077"/>
                      <a:pt x="343" y="1078"/>
                      <a:pt x="345" y="1078"/>
                    </a:cubicBezTo>
                    <a:cubicBezTo>
                      <a:pt x="346" y="1091"/>
                      <a:pt x="348" y="1104"/>
                      <a:pt x="349" y="1117"/>
                    </a:cubicBezTo>
                    <a:cubicBezTo>
                      <a:pt x="351" y="1153"/>
                      <a:pt x="351" y="1189"/>
                      <a:pt x="342" y="1225"/>
                    </a:cubicBezTo>
                    <a:cubicBezTo>
                      <a:pt x="332" y="1270"/>
                      <a:pt x="307" y="1306"/>
                      <a:pt x="271" y="1334"/>
                    </a:cubicBezTo>
                    <a:cubicBezTo>
                      <a:pt x="269" y="1336"/>
                      <a:pt x="267" y="1337"/>
                      <a:pt x="265" y="1339"/>
                    </a:cubicBezTo>
                    <a:cubicBezTo>
                      <a:pt x="285" y="1380"/>
                      <a:pt x="307" y="1419"/>
                      <a:pt x="334" y="1457"/>
                    </a:cubicBezTo>
                    <a:cubicBezTo>
                      <a:pt x="328" y="1439"/>
                      <a:pt x="323" y="1422"/>
                      <a:pt x="319" y="1405"/>
                    </a:cubicBezTo>
                    <a:cubicBezTo>
                      <a:pt x="302" y="1336"/>
                      <a:pt x="329" y="1273"/>
                      <a:pt x="390" y="1237"/>
                    </a:cubicBezTo>
                    <a:cubicBezTo>
                      <a:pt x="393" y="1235"/>
                      <a:pt x="397" y="1233"/>
                      <a:pt x="402" y="1230"/>
                    </a:cubicBezTo>
                    <a:cubicBezTo>
                      <a:pt x="408" y="1254"/>
                      <a:pt x="416" y="1277"/>
                      <a:pt x="421" y="1300"/>
                    </a:cubicBezTo>
                    <a:cubicBezTo>
                      <a:pt x="429" y="1333"/>
                      <a:pt x="434" y="1366"/>
                      <a:pt x="431" y="1399"/>
                    </a:cubicBezTo>
                    <a:cubicBezTo>
                      <a:pt x="428" y="1442"/>
                      <a:pt x="411" y="1480"/>
                      <a:pt x="384" y="1513"/>
                    </a:cubicBezTo>
                    <a:cubicBezTo>
                      <a:pt x="383" y="1514"/>
                      <a:pt x="381" y="1516"/>
                      <a:pt x="379" y="1518"/>
                    </a:cubicBezTo>
                    <a:cubicBezTo>
                      <a:pt x="409" y="1554"/>
                      <a:pt x="441" y="1588"/>
                      <a:pt x="478" y="1619"/>
                    </a:cubicBezTo>
                    <a:cubicBezTo>
                      <a:pt x="474" y="1614"/>
                      <a:pt x="470" y="1609"/>
                      <a:pt x="467" y="1604"/>
                    </a:cubicBezTo>
                    <a:cubicBezTo>
                      <a:pt x="448" y="1576"/>
                      <a:pt x="434" y="1547"/>
                      <a:pt x="430" y="1513"/>
                    </a:cubicBezTo>
                    <a:cubicBezTo>
                      <a:pt x="422" y="1455"/>
                      <a:pt x="450" y="1403"/>
                      <a:pt x="491" y="1374"/>
                    </a:cubicBezTo>
                    <a:cubicBezTo>
                      <a:pt x="524" y="1429"/>
                      <a:pt x="554" y="1485"/>
                      <a:pt x="564" y="1550"/>
                    </a:cubicBezTo>
                    <a:cubicBezTo>
                      <a:pt x="571" y="1591"/>
                      <a:pt x="563" y="1630"/>
                      <a:pt x="545" y="1668"/>
                    </a:cubicBezTo>
                    <a:cubicBezTo>
                      <a:pt x="544" y="1670"/>
                      <a:pt x="543" y="1672"/>
                      <a:pt x="541" y="1674"/>
                    </a:cubicBezTo>
                    <a:cubicBezTo>
                      <a:pt x="585" y="1708"/>
                      <a:pt x="632" y="1737"/>
                      <a:pt x="682" y="1762"/>
                    </a:cubicBezTo>
                    <a:cubicBezTo>
                      <a:pt x="680" y="1760"/>
                      <a:pt x="677" y="1758"/>
                      <a:pt x="675" y="1756"/>
                    </a:cubicBezTo>
                    <a:cubicBezTo>
                      <a:pt x="648" y="1733"/>
                      <a:pt x="624" y="1709"/>
                      <a:pt x="607" y="1678"/>
                    </a:cubicBezTo>
                    <a:cubicBezTo>
                      <a:pt x="577" y="1624"/>
                      <a:pt x="584" y="1556"/>
                      <a:pt x="624" y="1508"/>
                    </a:cubicBezTo>
                    <a:cubicBezTo>
                      <a:pt x="631" y="1515"/>
                      <a:pt x="637" y="1521"/>
                      <a:pt x="643" y="1527"/>
                    </a:cubicBezTo>
                    <a:cubicBezTo>
                      <a:pt x="681" y="1565"/>
                      <a:pt x="715" y="1605"/>
                      <a:pt x="742" y="1650"/>
                    </a:cubicBezTo>
                    <a:cubicBezTo>
                      <a:pt x="770" y="1697"/>
                      <a:pt x="780" y="1747"/>
                      <a:pt x="770" y="1800"/>
                    </a:cubicBezTo>
                    <a:cubicBezTo>
                      <a:pt x="769" y="1806"/>
                      <a:pt x="773" y="1807"/>
                      <a:pt x="776" y="1808"/>
                    </a:cubicBezTo>
                    <a:cubicBezTo>
                      <a:pt x="817" y="1822"/>
                      <a:pt x="858" y="1837"/>
                      <a:pt x="900" y="1851"/>
                    </a:cubicBezTo>
                    <a:cubicBezTo>
                      <a:pt x="902" y="1852"/>
                      <a:pt x="905" y="1853"/>
                      <a:pt x="908" y="1853"/>
                    </a:cubicBezTo>
                    <a:cubicBezTo>
                      <a:pt x="913" y="1855"/>
                      <a:pt x="918" y="1858"/>
                      <a:pt x="915" y="1864"/>
                    </a:cubicBezTo>
                    <a:cubicBezTo>
                      <a:pt x="913" y="1870"/>
                      <a:pt x="909" y="1870"/>
                      <a:pt x="903" y="1868"/>
                    </a:cubicBezTo>
                    <a:cubicBezTo>
                      <a:pt x="890" y="1864"/>
                      <a:pt x="877" y="1861"/>
                      <a:pt x="864" y="1856"/>
                    </a:cubicBezTo>
                    <a:cubicBezTo>
                      <a:pt x="832" y="1845"/>
                      <a:pt x="801" y="1834"/>
                      <a:pt x="770" y="1822"/>
                    </a:cubicBezTo>
                    <a:cubicBezTo>
                      <a:pt x="764" y="1820"/>
                      <a:pt x="762" y="1820"/>
                      <a:pt x="758" y="1825"/>
                    </a:cubicBezTo>
                    <a:cubicBezTo>
                      <a:pt x="731" y="1857"/>
                      <a:pt x="695" y="1874"/>
                      <a:pt x="654" y="1881"/>
                    </a:cubicBezTo>
                    <a:cubicBezTo>
                      <a:pt x="590" y="1891"/>
                      <a:pt x="531" y="1875"/>
                      <a:pt x="473" y="1850"/>
                    </a:cubicBezTo>
                    <a:cubicBezTo>
                      <a:pt x="436" y="1833"/>
                      <a:pt x="401" y="1813"/>
                      <a:pt x="368" y="1789"/>
                    </a:cubicBezTo>
                    <a:cubicBezTo>
                      <a:pt x="364" y="1787"/>
                      <a:pt x="361" y="1783"/>
                      <a:pt x="356" y="1780"/>
                    </a:cubicBezTo>
                    <a:cubicBezTo>
                      <a:pt x="369" y="1770"/>
                      <a:pt x="383" y="1763"/>
                      <a:pt x="397" y="1758"/>
                    </a:cubicBezTo>
                    <a:cubicBezTo>
                      <a:pt x="449" y="1738"/>
                      <a:pt x="501" y="1736"/>
                      <a:pt x="555" y="1749"/>
                    </a:cubicBezTo>
                    <a:cubicBezTo>
                      <a:pt x="597" y="1758"/>
                      <a:pt x="639" y="1770"/>
                      <a:pt x="682" y="1782"/>
                    </a:cubicBezTo>
                    <a:cubicBezTo>
                      <a:pt x="678" y="1780"/>
                      <a:pt x="675" y="1778"/>
                      <a:pt x="671" y="1776"/>
                    </a:cubicBezTo>
                    <a:cubicBezTo>
                      <a:pt x="624" y="1751"/>
                      <a:pt x="580" y="1723"/>
                      <a:pt x="538" y="1691"/>
                    </a:cubicBezTo>
                    <a:cubicBezTo>
                      <a:pt x="533" y="1687"/>
                      <a:pt x="529" y="1687"/>
                      <a:pt x="524" y="1691"/>
                    </a:cubicBezTo>
                    <a:cubicBezTo>
                      <a:pt x="484" y="1719"/>
                      <a:pt x="440" y="1726"/>
                      <a:pt x="392" y="1718"/>
                    </a:cubicBezTo>
                    <a:cubicBezTo>
                      <a:pt x="347" y="1710"/>
                      <a:pt x="308" y="1689"/>
                      <a:pt x="272" y="1662"/>
                    </a:cubicBezTo>
                    <a:cubicBezTo>
                      <a:pt x="240" y="1638"/>
                      <a:pt x="211" y="1611"/>
                      <a:pt x="185" y="1581"/>
                    </a:cubicBezTo>
                    <a:cubicBezTo>
                      <a:pt x="183" y="1578"/>
                      <a:pt x="181" y="1575"/>
                      <a:pt x="178" y="1571"/>
                    </a:cubicBezTo>
                    <a:cubicBezTo>
                      <a:pt x="188" y="1568"/>
                      <a:pt x="198" y="1564"/>
                      <a:pt x="207" y="1562"/>
                    </a:cubicBezTo>
                    <a:cubicBezTo>
                      <a:pt x="263" y="1549"/>
                      <a:pt x="317" y="1557"/>
                      <a:pt x="368" y="1582"/>
                    </a:cubicBezTo>
                    <a:cubicBezTo>
                      <a:pt x="399" y="1597"/>
                      <a:pt x="429" y="1614"/>
                      <a:pt x="460" y="1631"/>
                    </a:cubicBezTo>
                    <a:cubicBezTo>
                      <a:pt x="462" y="1632"/>
                      <a:pt x="464" y="1633"/>
                      <a:pt x="467" y="1633"/>
                    </a:cubicBezTo>
                    <a:cubicBezTo>
                      <a:pt x="459" y="1625"/>
                      <a:pt x="450" y="1618"/>
                      <a:pt x="442" y="1610"/>
                    </a:cubicBezTo>
                    <a:cubicBezTo>
                      <a:pt x="418" y="1584"/>
                      <a:pt x="394" y="1558"/>
                      <a:pt x="370" y="1532"/>
                    </a:cubicBezTo>
                    <a:cubicBezTo>
                      <a:pt x="367" y="1528"/>
                      <a:pt x="365" y="1527"/>
                      <a:pt x="361" y="1529"/>
                    </a:cubicBezTo>
                    <a:cubicBezTo>
                      <a:pt x="311" y="1551"/>
                      <a:pt x="262" y="1546"/>
                      <a:pt x="215" y="1522"/>
                    </a:cubicBezTo>
                    <a:cubicBezTo>
                      <a:pt x="171" y="1499"/>
                      <a:pt x="138" y="1464"/>
                      <a:pt x="110" y="1425"/>
                    </a:cubicBezTo>
                    <a:cubicBezTo>
                      <a:pt x="97" y="1406"/>
                      <a:pt x="86" y="1385"/>
                      <a:pt x="74" y="1366"/>
                    </a:cubicBezTo>
                    <a:cubicBezTo>
                      <a:pt x="72" y="1364"/>
                      <a:pt x="72" y="1361"/>
                      <a:pt x="70" y="1358"/>
                    </a:cubicBezTo>
                    <a:cubicBezTo>
                      <a:pt x="90" y="1353"/>
                      <a:pt x="108" y="1353"/>
                      <a:pt x="127" y="1355"/>
                    </a:cubicBezTo>
                    <a:cubicBezTo>
                      <a:pt x="174" y="1359"/>
                      <a:pt x="216" y="1379"/>
                      <a:pt x="252" y="1408"/>
                    </a:cubicBezTo>
                    <a:cubicBezTo>
                      <a:pt x="273" y="1425"/>
                      <a:pt x="293" y="1443"/>
                      <a:pt x="314" y="1461"/>
                    </a:cubicBezTo>
                    <a:cubicBezTo>
                      <a:pt x="315" y="1462"/>
                      <a:pt x="316" y="1463"/>
                      <a:pt x="316" y="1463"/>
                    </a:cubicBezTo>
                    <a:cubicBezTo>
                      <a:pt x="294" y="1424"/>
                      <a:pt x="271" y="1386"/>
                      <a:pt x="248" y="1346"/>
                    </a:cubicBezTo>
                    <a:cubicBezTo>
                      <a:pt x="227" y="1351"/>
                      <a:pt x="204" y="1352"/>
                      <a:pt x="182" y="1347"/>
                    </a:cubicBezTo>
                    <a:cubicBezTo>
                      <a:pt x="138" y="1337"/>
                      <a:pt x="104" y="1312"/>
                      <a:pt x="78" y="1278"/>
                    </a:cubicBezTo>
                    <a:cubicBezTo>
                      <a:pt x="47" y="1237"/>
                      <a:pt x="27" y="1191"/>
                      <a:pt x="13" y="1142"/>
                    </a:cubicBezTo>
                    <a:cubicBezTo>
                      <a:pt x="13" y="1141"/>
                      <a:pt x="13" y="1139"/>
                      <a:pt x="12" y="1135"/>
                    </a:cubicBezTo>
                    <a:cubicBezTo>
                      <a:pt x="26" y="1137"/>
                      <a:pt x="40" y="1138"/>
                      <a:pt x="53" y="1141"/>
                    </a:cubicBezTo>
                    <a:cubicBezTo>
                      <a:pt x="105" y="1152"/>
                      <a:pt x="145" y="1182"/>
                      <a:pt x="177" y="1222"/>
                    </a:cubicBezTo>
                    <a:cubicBezTo>
                      <a:pt x="191" y="1240"/>
                      <a:pt x="205" y="1258"/>
                      <a:pt x="217" y="1275"/>
                    </a:cubicBezTo>
                    <a:cubicBezTo>
                      <a:pt x="205" y="1237"/>
                      <a:pt x="192" y="1197"/>
                      <a:pt x="180" y="1156"/>
                    </a:cubicBezTo>
                    <a:cubicBezTo>
                      <a:pt x="168" y="1155"/>
                      <a:pt x="156" y="1155"/>
                      <a:pt x="144" y="1152"/>
                    </a:cubicBezTo>
                    <a:cubicBezTo>
                      <a:pt x="97" y="1142"/>
                      <a:pt x="64" y="1114"/>
                      <a:pt x="40" y="1073"/>
                    </a:cubicBezTo>
                    <a:cubicBezTo>
                      <a:pt x="18" y="1033"/>
                      <a:pt x="8" y="990"/>
                      <a:pt x="2" y="945"/>
                    </a:cubicBezTo>
                    <a:cubicBezTo>
                      <a:pt x="1" y="942"/>
                      <a:pt x="1" y="940"/>
                      <a:pt x="0" y="937"/>
                    </a:cubicBezTo>
                    <a:cubicBezTo>
                      <a:pt x="0" y="932"/>
                      <a:pt x="0" y="927"/>
                      <a:pt x="0" y="922"/>
                    </a:cubicBezTo>
                    <a:close/>
                  </a:path>
                </a:pathLst>
              </a:custGeom>
              <a:solidFill>
                <a:srgbClr val="9E7800">
                  <a:alpha val="61000"/>
                </a:srgbClr>
              </a:solidFill>
              <a:ln>
                <a:noFill/>
              </a:ln>
            </p:spPr>
            <p:txBody>
              <a:bodyPr vert="horz" wrap="square" lIns="81271" tIns="40635" rIns="81271" bIns="40635" numCol="1" anchor="t" anchorCtr="0" compatLnSpc="1"/>
              <a:lstStyle/>
              <a:p>
                <a:pPr marL="0" marR="0" lvl="0" indent="0" algn="ctr" defTabSz="38735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9821310" y="3958977"/>
                <a:ext cx="902953" cy="584742"/>
                <a:chOff x="7213013" y="4111379"/>
                <a:chExt cx="902953" cy="584742"/>
              </a:xfrm>
            </p:grpSpPr>
            <p:sp>
              <p:nvSpPr>
                <p:cNvPr id="65" name="文本框 64"/>
                <p:cNvSpPr txBox="1"/>
                <p:nvPr/>
              </p:nvSpPr>
              <p:spPr>
                <a:xfrm>
                  <a:off x="7258944" y="4111379"/>
                  <a:ext cx="679994" cy="461665"/>
                </a:xfrm>
                <a:prstGeom prst="rect">
                  <a:avLst/>
                </a:prstGeom>
                <a:noFill/>
                <a:effectLst>
                  <a:outerShdw blurRad="304800" dist="304800" dir="5400000" sx="36000" sy="36000" algn="ctr" rotWithShape="0">
                    <a:schemeClr val="tx1"/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altLang="zh-CN" sz="2400" kern="0" dirty="0">
                      <a:solidFill>
                        <a:srgbClr val="00684D"/>
                      </a:solidFill>
                      <a:latin typeface="+mj-lt"/>
                      <a:ea typeface="思源黑体 CN Heavy" panose="020B0A00000000000000" pitchFamily="34" charset="-122"/>
                    </a:rPr>
                    <a:t>4</a:t>
                  </a:r>
                  <a:r>
                    <a:rPr lang="zh-CN" altLang="en-US" sz="2400" kern="0" dirty="0">
                      <a:solidFill>
                        <a:srgbClr val="00684D"/>
                      </a:solidFill>
                      <a:effectLst/>
                      <a:latin typeface="+mj-lt"/>
                      <a:ea typeface="思源黑体 CN Heavy" panose="020B0A00000000000000" pitchFamily="34" charset="-122"/>
                    </a:rPr>
                    <a:t>项</a:t>
                  </a:r>
                  <a:endParaRPr lang="zh-CN" altLang="en-US" sz="2400" b="0" kern="0" dirty="0">
                    <a:solidFill>
                      <a:srgbClr val="00684D"/>
                    </a:solidFill>
                    <a:effectLst/>
                    <a:latin typeface="+mj-lt"/>
                    <a:ea typeface="思源黑体 CN Heavy" panose="020B0A00000000000000" pitchFamily="34" charset="-122"/>
                  </a:endParaRP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7213013" y="4465289"/>
                  <a:ext cx="90295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900" kern="1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思源黑体 CN Normal" panose="020B0400000000000000" pitchFamily="34" charset="-122"/>
                      <a:ea typeface="思源黑体 CN Normal" panose="020B0400000000000000" pitchFamily="34" charset="-122"/>
                      <a:cs typeface="Times New Roman" panose="02020603050405020304" pitchFamily="18" charset="0"/>
                    </a:rPr>
                    <a:t>软件著作权</a:t>
                  </a:r>
                  <a:endParaRPr lang="zh-CN" altLang="en-US" sz="900" kern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8957430" y="-1"/>
            <a:ext cx="3234569" cy="2257638"/>
            <a:chOff x="8957430" y="-1"/>
            <a:chExt cx="3234569" cy="22576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64" r="8471" b="46663"/>
            <a:stretch>
              <a:fillRect/>
            </a:stretch>
          </p:blipFill>
          <p:spPr>
            <a:xfrm>
              <a:off x="8957430" y="-1"/>
              <a:ext cx="3234569" cy="99666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35" t="14740" r="14482" b="14882"/>
            <a:stretch>
              <a:fillRect/>
            </a:stretch>
          </p:blipFill>
          <p:spPr>
            <a:xfrm>
              <a:off x="10265446" y="955356"/>
              <a:ext cx="1300541" cy="130228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 bwMode="auto">
          <a:xfrm>
            <a:off x="1524000" y="0"/>
            <a:ext cx="914400" cy="0"/>
          </a:xfrm>
          <a:prstGeom prst="line">
            <a:avLst/>
          </a:prstGeom>
          <a:solidFill>
            <a:srgbClr val="808000"/>
          </a:solidFill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8" name="Picture 13" descr="C:\Users\Administrator\Desktop\中核集团.gif"/>
          <p:cNvPicPr>
            <a:picLocks noChangeAspect="1" noChangeArrowheads="1"/>
          </p:cNvPicPr>
          <p:nvPr/>
        </p:nvPicPr>
        <p:blipFill>
          <a:blip r:embed="rId2" cstate="print"/>
          <a:srcRect l="9039" t="9788" r="9108" b="11425"/>
          <a:stretch>
            <a:fillRect/>
          </a:stretch>
        </p:blipFill>
        <p:spPr bwMode="auto">
          <a:xfrm>
            <a:off x="1377766" y="2153966"/>
            <a:ext cx="529624" cy="61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4" descr="C:\Users\Administrator\Desktop\图标\中广核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658" y="3992922"/>
            <a:ext cx="1319840" cy="257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3" descr="E:\PPT\PPT照片\图标\大亚湾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6874" y="3126488"/>
            <a:ext cx="411409" cy="51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4" descr="C:\Users\Administrator\Desktop\图标\中国中车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8148" y="2271791"/>
            <a:ext cx="1106181" cy="38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5" descr="C:\Users\Administrator\Desktop\图标\徐工集团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67106" y="3066251"/>
            <a:ext cx="768265" cy="42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6" descr="C:\Users\Administrator\Desktop\图标\卡特彼勒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22804" y="3906928"/>
            <a:ext cx="456868" cy="429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C:\Users\Administrator\Desktop\图标\潍柴动力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30727" y="4747606"/>
            <a:ext cx="1041022" cy="2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13" descr="C:\Users\Administrator\Desktop\比亚迪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31237" y="4676008"/>
            <a:ext cx="689469" cy="40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32" descr="C:\Users\Administrator\Desktop\图标\路虎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58101" y="2202984"/>
            <a:ext cx="1235740" cy="34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33" descr="C:\Users\Administrator\Desktop\图标\toyota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3744" y="2940952"/>
            <a:ext cx="564455" cy="472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6" descr="C:\Users\Administrator\Desktop\图标\honda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07749" y="3808479"/>
            <a:ext cx="736444" cy="47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Administrator\Desktop\图标\富士康.gi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84686" y="4573863"/>
            <a:ext cx="869716" cy="69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C:\Users\Administrator\Desktop\图标\panasonic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4912" y="2202984"/>
            <a:ext cx="1089264" cy="172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C:\Users\Administrator\Desktop\图标\canon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957870" y="2745854"/>
            <a:ext cx="723348" cy="201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C:\Users\Administrator\Desktop\图标\samsung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884156" y="3317361"/>
            <a:ext cx="870776" cy="32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 descr="C:\Users\Administrator\Desktop\图标\sony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8249" y="4012962"/>
            <a:ext cx="622590" cy="1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3" descr="C:\Users\Administrator\Desktop\蓝思科技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9309" y="5639625"/>
            <a:ext cx="760471" cy="56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9" descr="C:\Users\Administrator\Desktop\南京理工大学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316376" y="2827688"/>
            <a:ext cx="568419" cy="56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0" descr="C:\Users\Administrator\Desktop\无锡技师学院.gif"/>
          <p:cNvPicPr>
            <a:picLocks noChangeAspect="1" noChangeArrowheads="1"/>
          </p:cNvPicPr>
          <p:nvPr/>
        </p:nvPicPr>
        <p:blipFill>
          <a:blip r:embed="rId20" cstate="print"/>
          <a:srcRect l="12172" t="3018" r="14644"/>
          <a:stretch>
            <a:fillRect/>
          </a:stretch>
        </p:blipFill>
        <p:spPr bwMode="auto">
          <a:xfrm>
            <a:off x="10320326" y="4354133"/>
            <a:ext cx="560519" cy="566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5" descr="C:\Users\Administrator\Desktop\图标\清华大学.gif"/>
          <p:cNvPicPr>
            <a:picLocks noChangeAspect="1" noChangeArrowheads="1"/>
          </p:cNvPicPr>
          <p:nvPr/>
        </p:nvPicPr>
        <p:blipFill>
          <a:blip r:embed="rId21" cstate="print"/>
          <a:srcRect r="8927"/>
          <a:stretch>
            <a:fillRect/>
          </a:stretch>
        </p:blipFill>
        <p:spPr bwMode="auto">
          <a:xfrm>
            <a:off x="10241111" y="2047686"/>
            <a:ext cx="718949" cy="60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E:\PPT\照片\江苏省常州技师学院.gif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10317090" y="5117356"/>
            <a:ext cx="566991" cy="566991"/>
          </a:xfrm>
          <a:prstGeom prst="rect">
            <a:avLst/>
          </a:prstGeom>
          <a:noFill/>
        </p:spPr>
      </p:pic>
      <p:pic>
        <p:nvPicPr>
          <p:cNvPr id="17" name="Picture 3" descr="E:\PPT\照片\广东省机械技师学院.gif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10313323" y="3590911"/>
            <a:ext cx="574525" cy="566990"/>
          </a:xfrm>
          <a:prstGeom prst="rect">
            <a:avLst/>
          </a:prstGeom>
          <a:noFill/>
        </p:spPr>
      </p:pic>
      <p:pic>
        <p:nvPicPr>
          <p:cNvPr id="20" name="Picture 2" descr="C:\Users\DELL\Desktop\常州机电职业技术学院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0175238" y="5880577"/>
            <a:ext cx="850695" cy="569557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767678" y="691708"/>
            <a:ext cx="61671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主要客户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4563" y="14792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核电</a:t>
            </a:r>
            <a:endParaRPr lang="zh-CN" altLang="en-US" b="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784661" y="1479239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机车、工程机械</a:t>
            </a:r>
            <a:endParaRPr lang="zh-CN" altLang="en-US" b="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55954" y="14792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汽车</a:t>
            </a:r>
            <a:endParaRPr lang="zh-CN" altLang="en-US" b="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3412" y="14792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电子</a:t>
            </a:r>
            <a:endParaRPr lang="zh-CN" altLang="en-US" b="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543915" y="1479239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院校</a:t>
            </a:r>
            <a:endParaRPr lang="zh-CN" altLang="en-US" b="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7750804" y="1729069"/>
            <a:ext cx="1110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数字化测量</a:t>
            </a:r>
            <a:endParaRPr lang="zh-CN" altLang="en-US" sz="1400" b="0" dirty="0">
              <a:solidFill>
                <a:srgbClr val="FFFFF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9" name="文本框 41"/>
          <p:cNvSpPr txBox="1"/>
          <p:nvPr/>
        </p:nvSpPr>
        <p:spPr>
          <a:xfrm>
            <a:off x="725272" y="2131997"/>
            <a:ext cx="107414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通过数据传输设备和数据管理软件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将检测技术、通讯技术、计算机网络技术与测量设备科学有效地进行结合。</a:t>
            </a:r>
            <a:endParaRPr lang="en-US" altLang="zh-CN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zh-CN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可接入多种测量设备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实现测量数据实时采集。测量完成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一键传输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高效、准确。可将测量数据传入</a:t>
            </a:r>
            <a:r>
              <a:rPr lang="en-US" altLang="zh-CN" sz="140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Excel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表格、</a:t>
            </a:r>
            <a:r>
              <a:rPr lang="en-US" altLang="zh-CN" sz="140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MES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系统、</a:t>
            </a:r>
            <a:r>
              <a:rPr lang="en-US" altLang="zh-CN" sz="140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ERP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系统、</a:t>
            </a:r>
            <a:r>
              <a:rPr lang="en-US" altLang="zh-CN" sz="140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QMS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系统和手机</a:t>
            </a:r>
            <a:r>
              <a:rPr lang="en-US" altLang="zh-CN" sz="140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APP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等。</a:t>
            </a:r>
            <a:endParaRPr lang="en-US" altLang="zh-CN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zh-CN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实现测量数据数字化、测量结果无纸化、品质管理网络化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完成测量数据的采集、统计、分析、汇总、上传和管理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以数据驱动产业升级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提高产能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降低成本</a:t>
            </a:r>
            <a:r>
              <a:rPr lang="en-US" altLang="zh-CN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, </a:t>
            </a:r>
            <a: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  <a:t>释放工业数据潜能。</a:t>
            </a:r>
            <a:endParaRPr lang="zh-CN" altLang="en-US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  <a:p>
            <a:pPr algn="just"/>
            <a:br>
              <a:rPr lang="zh-CN" altLang="en-US" sz="1400" b="0" kern="100" dirty="0">
                <a:solidFill>
                  <a:srgbClr val="595959"/>
                </a:solidFill>
                <a:ea typeface="思源黑体 CN Bold" panose="020B0800000000000000" pitchFamily="34" charset="-122"/>
                <a:cs typeface="Arial" panose="020B0604020202020204" pitchFamily="34" charset="0"/>
              </a:rPr>
            </a:br>
            <a:endParaRPr lang="zh-CN" altLang="en-US" sz="1400" b="0" kern="100" dirty="0">
              <a:solidFill>
                <a:srgbClr val="595959"/>
              </a:solidFill>
              <a:ea typeface="思源黑体 CN Bold" panose="020B08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74" name="Picture 4" descr="C:\Users\DELL\Desktop\01-01---1-07 SPC数据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377" y="4557083"/>
            <a:ext cx="2785148" cy="1635486"/>
          </a:xfrm>
          <a:prstGeom prst="rect">
            <a:avLst/>
          </a:prstGeom>
          <a:noFill/>
        </p:spPr>
      </p:pic>
      <p:sp>
        <p:nvSpPr>
          <p:cNvPr id="6" name="文本框 5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数字化测量</a:t>
            </a:r>
            <a:r>
              <a:rPr lang="en-US" altLang="zh-CN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—</a:t>
            </a:r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数字赋能</a:t>
            </a:r>
            <a:r>
              <a:rPr lang="en-US" altLang="zh-CN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,</a:t>
            </a:r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智量未来</a:t>
            </a:r>
            <a:endParaRPr lang="en-US" altLang="zh-CN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" name="圆角矩形 24"/>
          <p:cNvSpPr>
            <a:spLocks noChangeArrowheads="1"/>
          </p:cNvSpPr>
          <p:nvPr/>
        </p:nvSpPr>
        <p:spPr bwMode="auto">
          <a:xfrm>
            <a:off x="1042037" y="4546892"/>
            <a:ext cx="1488066" cy="352357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>
              <a:spcBef>
                <a:spcPts val="300"/>
              </a:spcBef>
              <a:defRPr/>
            </a:pP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传输至</a:t>
            </a:r>
            <a:r>
              <a:rPr lang="en-US" altLang="zh-CN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EXCLE</a:t>
            </a: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表格</a:t>
            </a:r>
            <a:endParaRPr lang="en-US" altLang="zh-CN" sz="1000" b="0" dirty="0">
              <a:solidFill>
                <a:srgbClr val="30303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4" name="圆角矩形 24"/>
          <p:cNvSpPr>
            <a:spLocks noChangeArrowheads="1"/>
          </p:cNvSpPr>
          <p:nvPr/>
        </p:nvSpPr>
        <p:spPr bwMode="auto">
          <a:xfrm>
            <a:off x="9628484" y="4023289"/>
            <a:ext cx="1488066" cy="352357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>
              <a:spcBef>
                <a:spcPts val="300"/>
              </a:spcBef>
              <a:defRPr/>
            </a:pP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传输至手机</a:t>
            </a:r>
            <a:r>
              <a:rPr lang="en-US" altLang="zh-CN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APP</a:t>
            </a:r>
            <a:endParaRPr lang="en-US" altLang="zh-CN" sz="1000" b="0" dirty="0">
              <a:solidFill>
                <a:srgbClr val="30303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4312884" y="4390977"/>
            <a:ext cx="9098" cy="1255717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7" name="直接连接符 6"/>
          <p:cNvCxnSpPr/>
          <p:nvPr/>
        </p:nvCxnSpPr>
        <p:spPr bwMode="auto">
          <a:xfrm>
            <a:off x="8461642" y="4390977"/>
            <a:ext cx="9098" cy="1255717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圆角矩形 24"/>
          <p:cNvSpPr>
            <a:spLocks noChangeArrowheads="1"/>
          </p:cNvSpPr>
          <p:nvPr/>
        </p:nvSpPr>
        <p:spPr bwMode="auto">
          <a:xfrm>
            <a:off x="6637062" y="5224396"/>
            <a:ext cx="1488066" cy="352357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>
              <a:spcBef>
                <a:spcPts val="300"/>
              </a:spcBef>
              <a:defRPr/>
            </a:pPr>
            <a:r>
              <a:rPr lang="zh-CN" altLang="en-US" sz="1000" b="0" dirty="0">
                <a:solidFill>
                  <a:srgbClr val="30303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传输至数据管理软件</a:t>
            </a:r>
            <a:endParaRPr lang="en-US" altLang="zh-CN" sz="1000" b="0" dirty="0">
              <a:solidFill>
                <a:srgbClr val="30303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84270">
            <a:off x="5929580" y="4728227"/>
            <a:ext cx="248342" cy="248342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045797" y="4473739"/>
            <a:ext cx="1807790" cy="1596115"/>
            <a:chOff x="9045797" y="4473739"/>
            <a:chExt cx="1807790" cy="1596115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 rotWithShape="1">
            <a:blip r:embed="rId4" cstate="print"/>
            <a:srcRect t="1396" r="60344"/>
            <a:stretch>
              <a:fillRect/>
            </a:stretch>
          </p:blipFill>
          <p:spPr>
            <a:xfrm>
              <a:off x="9045797" y="4484879"/>
              <a:ext cx="760106" cy="1573836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4" cstate="print"/>
            <a:srcRect l="66465"/>
            <a:stretch>
              <a:fillRect/>
            </a:stretch>
          </p:blipFill>
          <p:spPr>
            <a:xfrm>
              <a:off x="10210800" y="4473739"/>
              <a:ext cx="642787" cy="159611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4605" y="4930775"/>
              <a:ext cx="210637" cy="236611"/>
            </a:xfrm>
            <a:prstGeom prst="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0068" y="4504986"/>
              <a:ext cx="257175" cy="2593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587">
              <a:off x="9494862" y="4551677"/>
              <a:ext cx="221719" cy="198215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4685150" y="4258473"/>
            <a:ext cx="2545505" cy="1862779"/>
            <a:chOff x="4685150" y="4258473"/>
            <a:chExt cx="2545505" cy="186277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818" y="4258473"/>
              <a:ext cx="2526837" cy="186277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48" y="4512242"/>
              <a:ext cx="353166" cy="61229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5150" y="5451775"/>
              <a:ext cx="923680" cy="38983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67677" y="691708"/>
            <a:ext cx="932589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数字化测量的意义 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(P1)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1193742" y="1838906"/>
            <a:ext cx="5870805" cy="4428507"/>
          </a:xfrm>
          <a:prstGeom prst="roundRect">
            <a:avLst>
              <a:gd name="adj" fmla="val 1998"/>
            </a:avLst>
          </a:prstGeom>
          <a:solidFill>
            <a:schemeClr val="bg1">
              <a:lumMod val="8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5660967" y="1556219"/>
            <a:ext cx="5337291" cy="4892205"/>
          </a:xfrm>
          <a:prstGeom prst="roundRect">
            <a:avLst>
              <a:gd name="adj" fmla="val 1998"/>
            </a:avLst>
          </a:prstGeom>
          <a:solidFill>
            <a:srgbClr val="E2EDE9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/>
          <p:cNvSpPr/>
          <p:nvPr/>
        </p:nvSpPr>
        <p:spPr>
          <a:xfrm>
            <a:off x="2595956" y="2036966"/>
            <a:ext cx="1367316" cy="31986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76200" dist="38100" dir="2700000" sx="98000" sy="98000" algn="tl" rotWithShape="0">
              <a:prstClr val="black">
                <a:alpha val="23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607825" y="2056500"/>
            <a:ext cx="1301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手写记录数据</a:t>
            </a:r>
            <a:endParaRPr lang="zh-CN" altLang="en-US" sz="1400" b="0" dirty="0">
              <a:solidFill>
                <a:srgbClr val="FFFFF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7629777" y="1718984"/>
            <a:ext cx="1373925" cy="319862"/>
          </a:xfrm>
          <a:prstGeom prst="roundRect">
            <a:avLst>
              <a:gd name="adj" fmla="val 50000"/>
            </a:avLst>
          </a:prstGeom>
          <a:gradFill>
            <a:gsLst>
              <a:gs pos="11000">
                <a:srgbClr val="00966F"/>
              </a:gs>
              <a:gs pos="58000">
                <a:srgbClr val="00684D"/>
              </a:gs>
            </a:gsLst>
            <a:lin ang="3600000" scaled="0"/>
          </a:gradFill>
          <a:ln>
            <a:noFill/>
          </a:ln>
          <a:effectLst>
            <a:outerShdw blurRad="63500" dist="38100" dir="2700000" algn="tl" rotWithShape="0">
              <a:schemeClr val="bg2">
                <a:lumMod val="10000"/>
                <a:alpha val="34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29777" y="1731069"/>
            <a:ext cx="1373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通讯传输数据</a:t>
            </a:r>
            <a:endParaRPr lang="zh-CN" altLang="en-US" sz="1400" b="0" dirty="0">
              <a:solidFill>
                <a:srgbClr val="FFFFF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156559" y="2118106"/>
            <a:ext cx="1005939" cy="1005939"/>
          </a:xfrm>
          <a:prstGeom prst="ellipse">
            <a:avLst/>
          </a:prstGeom>
          <a:gradFill>
            <a:gsLst>
              <a:gs pos="11000">
                <a:srgbClr val="00966F"/>
              </a:gs>
              <a:gs pos="58000">
                <a:srgbClr val="00684D"/>
              </a:gs>
            </a:gsLst>
            <a:lin ang="36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5127453" y="2219730"/>
            <a:ext cx="1249960" cy="830997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95000"/>
                <a:lumOff val="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4800" i="1" dirty="0">
                <a:solidFill>
                  <a:schemeClr val="bg1"/>
                </a:solidFill>
              </a:rPr>
              <a:t>VS</a:t>
            </a:r>
            <a:endParaRPr lang="zh-CN" altLang="en-US" sz="4800" i="1" dirty="0">
              <a:solidFill>
                <a:schemeClr val="bg1"/>
              </a:solidFill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1858496" y="2536881"/>
            <a:ext cx="2750888" cy="1209923"/>
          </a:xfrm>
          <a:prstGeom prst="roundRect">
            <a:avLst>
              <a:gd name="adj" fmla="val 44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5381" y="2583279"/>
            <a:ext cx="1363089" cy="1119451"/>
          </a:xfrm>
          <a:prstGeom prst="rect">
            <a:avLst/>
          </a:prstGeom>
        </p:spPr>
      </p:pic>
      <p:pic>
        <p:nvPicPr>
          <p:cNvPr id="19" name="Picture 3" descr="C:\Users\DELL\Desktop\图片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1312" y="2696735"/>
            <a:ext cx="696212" cy="907690"/>
          </a:xfrm>
          <a:prstGeom prst="rect">
            <a:avLst/>
          </a:prstGeom>
          <a:noFill/>
        </p:spPr>
      </p:pic>
      <p:sp>
        <p:nvSpPr>
          <p:cNvPr id="8" name="矩形 24"/>
          <p:cNvSpPr/>
          <p:nvPr/>
        </p:nvSpPr>
        <p:spPr>
          <a:xfrm>
            <a:off x="1552069" y="3950941"/>
            <a:ext cx="32640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效率低</a:t>
            </a:r>
            <a:r>
              <a:rPr lang="en-US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需要一边测</a:t>
            </a:r>
            <a:r>
              <a:rPr lang="zh-CN" altLang="en-US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量</a:t>
            </a:r>
            <a:r>
              <a:rPr lang="en-US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 ,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一边记录</a:t>
            </a:r>
            <a:r>
              <a:rPr lang="zh-CN" altLang="en-US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；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有时候需要</a:t>
            </a:r>
            <a:r>
              <a:rPr lang="zh-CN" altLang="en-US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两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个</a:t>
            </a:r>
            <a:r>
              <a:rPr lang="zh-CN" altLang="en-US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人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配合操作</a:t>
            </a:r>
            <a:r>
              <a:rPr lang="en-US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一个人测量</a:t>
            </a:r>
            <a:r>
              <a:rPr lang="en-US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zh-CN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一个人记录</a:t>
            </a:r>
            <a:r>
              <a:rPr lang="zh-CN" altLang="en-US" sz="1000" b="0" kern="10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。</a:t>
            </a:r>
            <a:endParaRPr lang="zh-CN" altLang="en-US" sz="1000" b="0" dirty="0">
              <a:solidFill>
                <a:schemeClr val="bg1">
                  <a:lumMod val="50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9" name="矩形 25"/>
          <p:cNvSpPr/>
          <p:nvPr/>
        </p:nvSpPr>
        <p:spPr>
          <a:xfrm>
            <a:off x="6377413" y="3995582"/>
            <a:ext cx="43464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spcBef>
                <a:spcPts val="500"/>
              </a:spcBef>
            </a:pPr>
            <a:r>
              <a:rPr lang="zh-CN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通过</a:t>
            </a:r>
            <a:r>
              <a:rPr lang="zh-CN" altLang="en-US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有线或无线</a:t>
            </a:r>
            <a:r>
              <a:rPr lang="zh-CN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数据传输</a:t>
            </a:r>
            <a:r>
              <a:rPr lang="en-US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直接</a:t>
            </a:r>
            <a:r>
              <a:rPr lang="zh-CN" altLang="en-US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将</a:t>
            </a:r>
            <a:r>
              <a:rPr lang="zh-CN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实时测量数据</a:t>
            </a:r>
            <a:r>
              <a:rPr lang="zh-CN" altLang="en-US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传输到电脑内</a:t>
            </a:r>
            <a:r>
              <a:rPr lang="en-US" altLang="zh-CN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en-US" sz="1000" b="0" kern="1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  <a:cs typeface="Arial" panose="020B0604020202020204" pitchFamily="34" charset="0"/>
              </a:rPr>
              <a:t>效率大大提高。</a:t>
            </a:r>
            <a:endParaRPr lang="en-US" altLang="zh-CN" sz="1000" b="0" kern="100" dirty="0">
              <a:solidFill>
                <a:srgbClr val="595959"/>
              </a:solidFill>
              <a:latin typeface="思源黑体 CN Regular" panose="020B0500000000000000" charset="-122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109504" y="3819450"/>
            <a:ext cx="1005939" cy="643150"/>
            <a:chOff x="5037472" y="4110129"/>
            <a:chExt cx="1005939" cy="643150"/>
          </a:xfrm>
        </p:grpSpPr>
        <p:sp>
          <p:nvSpPr>
            <p:cNvPr id="47" name="箭头: 下 1"/>
            <p:cNvSpPr/>
            <p:nvPr/>
          </p:nvSpPr>
          <p:spPr>
            <a:xfrm rot="16200000">
              <a:off x="5260892" y="3998303"/>
              <a:ext cx="643150" cy="866802"/>
            </a:xfrm>
            <a:custGeom>
              <a:avLst/>
              <a:gdLst>
                <a:gd name="connsiteX0" fmla="*/ 0 w 990600"/>
                <a:gd name="connsiteY0" fmla="*/ 887179 h 1382479"/>
                <a:gd name="connsiteX1" fmla="*/ 247650 w 990600"/>
                <a:gd name="connsiteY1" fmla="*/ 887179 h 1382479"/>
                <a:gd name="connsiteX2" fmla="*/ 247650 w 990600"/>
                <a:gd name="connsiteY2" fmla="*/ 0 h 1382479"/>
                <a:gd name="connsiteX3" fmla="*/ 742950 w 990600"/>
                <a:gd name="connsiteY3" fmla="*/ 0 h 1382479"/>
                <a:gd name="connsiteX4" fmla="*/ 742950 w 990600"/>
                <a:gd name="connsiteY4" fmla="*/ 887179 h 1382479"/>
                <a:gd name="connsiteX5" fmla="*/ 990600 w 990600"/>
                <a:gd name="connsiteY5" fmla="*/ 887179 h 1382479"/>
                <a:gd name="connsiteX6" fmla="*/ 495300 w 990600"/>
                <a:gd name="connsiteY6" fmla="*/ 1382479 h 1382479"/>
                <a:gd name="connsiteX7" fmla="*/ 0 w 990600"/>
                <a:gd name="connsiteY7" fmla="*/ 887179 h 1382479"/>
                <a:gd name="connsiteX0-1" fmla="*/ 0 w 1104900"/>
                <a:gd name="connsiteY0-2" fmla="*/ 991954 h 1487254"/>
                <a:gd name="connsiteX1-3" fmla="*/ 247650 w 1104900"/>
                <a:gd name="connsiteY1-4" fmla="*/ 991954 h 1487254"/>
                <a:gd name="connsiteX2-5" fmla="*/ 247650 w 1104900"/>
                <a:gd name="connsiteY2-6" fmla="*/ 104775 h 1487254"/>
                <a:gd name="connsiteX3-7" fmla="*/ 1104900 w 1104900"/>
                <a:gd name="connsiteY3-8" fmla="*/ 0 h 1487254"/>
                <a:gd name="connsiteX4-9" fmla="*/ 742950 w 1104900"/>
                <a:gd name="connsiteY4-10" fmla="*/ 991954 h 1487254"/>
                <a:gd name="connsiteX5-11" fmla="*/ 990600 w 1104900"/>
                <a:gd name="connsiteY5-12" fmla="*/ 991954 h 1487254"/>
                <a:gd name="connsiteX6-13" fmla="*/ 495300 w 1104900"/>
                <a:gd name="connsiteY6-14" fmla="*/ 1487254 h 1487254"/>
                <a:gd name="connsiteX7-15" fmla="*/ 0 w 1104900"/>
                <a:gd name="connsiteY7-16" fmla="*/ 991954 h 1487254"/>
                <a:gd name="connsiteX0-17" fmla="*/ 50800 w 1155700"/>
                <a:gd name="connsiteY0-18" fmla="*/ 1014179 h 1509479"/>
                <a:gd name="connsiteX1-19" fmla="*/ 298450 w 1155700"/>
                <a:gd name="connsiteY1-20" fmla="*/ 1014179 h 1509479"/>
                <a:gd name="connsiteX2-21" fmla="*/ 0 w 1155700"/>
                <a:gd name="connsiteY2-22" fmla="*/ 0 h 1509479"/>
                <a:gd name="connsiteX3-23" fmla="*/ 1155700 w 1155700"/>
                <a:gd name="connsiteY3-24" fmla="*/ 22225 h 1509479"/>
                <a:gd name="connsiteX4-25" fmla="*/ 793750 w 1155700"/>
                <a:gd name="connsiteY4-26" fmla="*/ 1014179 h 1509479"/>
                <a:gd name="connsiteX5-27" fmla="*/ 1041400 w 1155700"/>
                <a:gd name="connsiteY5-28" fmla="*/ 1014179 h 1509479"/>
                <a:gd name="connsiteX6-29" fmla="*/ 546100 w 1155700"/>
                <a:gd name="connsiteY6-30" fmla="*/ 1509479 h 1509479"/>
                <a:gd name="connsiteX7-31" fmla="*/ 50800 w 1155700"/>
                <a:gd name="connsiteY7-32" fmla="*/ 1014179 h 1509479"/>
                <a:gd name="connsiteX0-33" fmla="*/ 50800 w 1155700"/>
                <a:gd name="connsiteY0-34" fmla="*/ 1014179 h 1509479"/>
                <a:gd name="connsiteX1-35" fmla="*/ 298450 w 1155700"/>
                <a:gd name="connsiteY1-36" fmla="*/ 1014179 h 1509479"/>
                <a:gd name="connsiteX2-37" fmla="*/ 0 w 1155700"/>
                <a:gd name="connsiteY2-38" fmla="*/ 0 h 1509479"/>
                <a:gd name="connsiteX3-39" fmla="*/ 1155700 w 1155700"/>
                <a:gd name="connsiteY3-40" fmla="*/ 22225 h 1509479"/>
                <a:gd name="connsiteX4-41" fmla="*/ 793750 w 1155700"/>
                <a:gd name="connsiteY4-42" fmla="*/ 1014179 h 1509479"/>
                <a:gd name="connsiteX5-43" fmla="*/ 1041400 w 1155700"/>
                <a:gd name="connsiteY5-44" fmla="*/ 1014179 h 1509479"/>
                <a:gd name="connsiteX6-45" fmla="*/ 546100 w 1155700"/>
                <a:gd name="connsiteY6-46" fmla="*/ 1509479 h 1509479"/>
                <a:gd name="connsiteX7-47" fmla="*/ 50800 w 1155700"/>
                <a:gd name="connsiteY7-48" fmla="*/ 1014179 h 1509479"/>
                <a:gd name="connsiteX0-49" fmla="*/ 50800 w 1155700"/>
                <a:gd name="connsiteY0-50" fmla="*/ 1014179 h 1509479"/>
                <a:gd name="connsiteX1-51" fmla="*/ 298450 w 1155700"/>
                <a:gd name="connsiteY1-52" fmla="*/ 1014179 h 1509479"/>
                <a:gd name="connsiteX2-53" fmla="*/ 0 w 1155700"/>
                <a:gd name="connsiteY2-54" fmla="*/ 0 h 1509479"/>
                <a:gd name="connsiteX3-55" fmla="*/ 1155700 w 1155700"/>
                <a:gd name="connsiteY3-56" fmla="*/ 22225 h 1509479"/>
                <a:gd name="connsiteX4-57" fmla="*/ 793750 w 1155700"/>
                <a:gd name="connsiteY4-58" fmla="*/ 1014179 h 1509479"/>
                <a:gd name="connsiteX5-59" fmla="*/ 1041400 w 1155700"/>
                <a:gd name="connsiteY5-60" fmla="*/ 1014179 h 1509479"/>
                <a:gd name="connsiteX6-61" fmla="*/ 546100 w 1155700"/>
                <a:gd name="connsiteY6-62" fmla="*/ 1509479 h 1509479"/>
                <a:gd name="connsiteX7-63" fmla="*/ 50800 w 1155700"/>
                <a:gd name="connsiteY7-64" fmla="*/ 1014179 h 1509479"/>
                <a:gd name="connsiteX0-65" fmla="*/ 50800 w 1155700"/>
                <a:gd name="connsiteY0-66" fmla="*/ 1014179 h 1509479"/>
                <a:gd name="connsiteX1-67" fmla="*/ 298450 w 1155700"/>
                <a:gd name="connsiteY1-68" fmla="*/ 1014179 h 1509479"/>
                <a:gd name="connsiteX2-69" fmla="*/ 0 w 1155700"/>
                <a:gd name="connsiteY2-70" fmla="*/ 0 h 1509479"/>
                <a:gd name="connsiteX3-71" fmla="*/ 1155700 w 1155700"/>
                <a:gd name="connsiteY3-72" fmla="*/ 22225 h 1509479"/>
                <a:gd name="connsiteX4-73" fmla="*/ 793750 w 1155700"/>
                <a:gd name="connsiteY4-74" fmla="*/ 1014179 h 1509479"/>
                <a:gd name="connsiteX5-75" fmla="*/ 1041400 w 1155700"/>
                <a:gd name="connsiteY5-76" fmla="*/ 1014179 h 1509479"/>
                <a:gd name="connsiteX6-77" fmla="*/ 546100 w 1155700"/>
                <a:gd name="connsiteY6-78" fmla="*/ 1509479 h 1509479"/>
                <a:gd name="connsiteX7-79" fmla="*/ 50800 w 1155700"/>
                <a:gd name="connsiteY7-80" fmla="*/ 1014179 h 1509479"/>
                <a:gd name="connsiteX0-81" fmla="*/ 50800 w 1155700"/>
                <a:gd name="connsiteY0-82" fmla="*/ 1014179 h 1509479"/>
                <a:gd name="connsiteX1-83" fmla="*/ 298450 w 1155700"/>
                <a:gd name="connsiteY1-84" fmla="*/ 1014179 h 1509479"/>
                <a:gd name="connsiteX2-85" fmla="*/ 0 w 1155700"/>
                <a:gd name="connsiteY2-86" fmla="*/ 0 h 1509479"/>
                <a:gd name="connsiteX3-87" fmla="*/ 1155700 w 1155700"/>
                <a:gd name="connsiteY3-88" fmla="*/ 22225 h 1509479"/>
                <a:gd name="connsiteX4-89" fmla="*/ 793750 w 1155700"/>
                <a:gd name="connsiteY4-90" fmla="*/ 1014179 h 1509479"/>
                <a:gd name="connsiteX5-91" fmla="*/ 1041400 w 1155700"/>
                <a:gd name="connsiteY5-92" fmla="*/ 1014179 h 1509479"/>
                <a:gd name="connsiteX6-93" fmla="*/ 546100 w 1155700"/>
                <a:gd name="connsiteY6-94" fmla="*/ 1509479 h 1509479"/>
                <a:gd name="connsiteX7-95" fmla="*/ 50800 w 1155700"/>
                <a:gd name="connsiteY7-96" fmla="*/ 1014179 h 1509479"/>
                <a:gd name="connsiteX0-97" fmla="*/ 50800 w 1155700"/>
                <a:gd name="connsiteY0-98" fmla="*/ 1014179 h 1509479"/>
                <a:gd name="connsiteX1-99" fmla="*/ 298450 w 1155700"/>
                <a:gd name="connsiteY1-100" fmla="*/ 1014179 h 1509479"/>
                <a:gd name="connsiteX2-101" fmla="*/ 0 w 1155700"/>
                <a:gd name="connsiteY2-102" fmla="*/ 0 h 1509479"/>
                <a:gd name="connsiteX3-103" fmla="*/ 1155700 w 1155700"/>
                <a:gd name="connsiteY3-104" fmla="*/ 22225 h 1509479"/>
                <a:gd name="connsiteX4-105" fmla="*/ 793750 w 1155700"/>
                <a:gd name="connsiteY4-106" fmla="*/ 1014179 h 1509479"/>
                <a:gd name="connsiteX5-107" fmla="*/ 1041400 w 1155700"/>
                <a:gd name="connsiteY5-108" fmla="*/ 1014179 h 1509479"/>
                <a:gd name="connsiteX6-109" fmla="*/ 546100 w 1155700"/>
                <a:gd name="connsiteY6-110" fmla="*/ 1509479 h 1509479"/>
                <a:gd name="connsiteX7-111" fmla="*/ 50800 w 1155700"/>
                <a:gd name="connsiteY7-112" fmla="*/ 1014179 h 1509479"/>
                <a:gd name="connsiteX0-113" fmla="*/ 47808 w 1152708"/>
                <a:gd name="connsiteY0-114" fmla="*/ 1002210 h 1497510"/>
                <a:gd name="connsiteX1-115" fmla="*/ 295458 w 1152708"/>
                <a:gd name="connsiteY1-116" fmla="*/ 1002210 h 1497510"/>
                <a:gd name="connsiteX2-117" fmla="*/ 0 w 1152708"/>
                <a:gd name="connsiteY2-118" fmla="*/ 0 h 1497510"/>
                <a:gd name="connsiteX3-119" fmla="*/ 1152708 w 1152708"/>
                <a:gd name="connsiteY3-120" fmla="*/ 10256 h 1497510"/>
                <a:gd name="connsiteX4-121" fmla="*/ 790758 w 1152708"/>
                <a:gd name="connsiteY4-122" fmla="*/ 1002210 h 1497510"/>
                <a:gd name="connsiteX5-123" fmla="*/ 1038408 w 1152708"/>
                <a:gd name="connsiteY5-124" fmla="*/ 1002210 h 1497510"/>
                <a:gd name="connsiteX6-125" fmla="*/ 543108 w 1152708"/>
                <a:gd name="connsiteY6-126" fmla="*/ 1497510 h 1497510"/>
                <a:gd name="connsiteX7-127" fmla="*/ 47808 w 1152708"/>
                <a:gd name="connsiteY7-128" fmla="*/ 1002210 h 1497510"/>
                <a:gd name="connsiteX0-129" fmla="*/ 47808 w 1149716"/>
                <a:gd name="connsiteY0-130" fmla="*/ 1006915 h 1502215"/>
                <a:gd name="connsiteX1-131" fmla="*/ 295458 w 1149716"/>
                <a:gd name="connsiteY1-132" fmla="*/ 1006915 h 1502215"/>
                <a:gd name="connsiteX2-133" fmla="*/ 0 w 1149716"/>
                <a:gd name="connsiteY2-134" fmla="*/ 4705 h 1502215"/>
                <a:gd name="connsiteX3-135" fmla="*/ 1149716 w 1149716"/>
                <a:gd name="connsiteY3-136" fmla="*/ 0 h 1502215"/>
                <a:gd name="connsiteX4-137" fmla="*/ 790758 w 1149716"/>
                <a:gd name="connsiteY4-138" fmla="*/ 1006915 h 1502215"/>
                <a:gd name="connsiteX5-139" fmla="*/ 1038408 w 1149716"/>
                <a:gd name="connsiteY5-140" fmla="*/ 1006915 h 1502215"/>
                <a:gd name="connsiteX6-141" fmla="*/ 543108 w 1149716"/>
                <a:gd name="connsiteY6-142" fmla="*/ 1502215 h 1502215"/>
                <a:gd name="connsiteX7-143" fmla="*/ 47808 w 1149716"/>
                <a:gd name="connsiteY7-144" fmla="*/ 1006915 h 1502215"/>
                <a:gd name="connsiteX0-145" fmla="*/ 47808 w 1149716"/>
                <a:gd name="connsiteY0-146" fmla="*/ 1002635 h 1497935"/>
                <a:gd name="connsiteX1-147" fmla="*/ 295458 w 1149716"/>
                <a:gd name="connsiteY1-148" fmla="*/ 1002635 h 1497935"/>
                <a:gd name="connsiteX2-149" fmla="*/ 0 w 1149716"/>
                <a:gd name="connsiteY2-150" fmla="*/ 425 h 1497935"/>
                <a:gd name="connsiteX3-151" fmla="*/ 1149716 w 1149716"/>
                <a:gd name="connsiteY3-152" fmla="*/ 0 h 1497935"/>
                <a:gd name="connsiteX4-153" fmla="*/ 790758 w 1149716"/>
                <a:gd name="connsiteY4-154" fmla="*/ 1002635 h 1497935"/>
                <a:gd name="connsiteX5-155" fmla="*/ 1038408 w 1149716"/>
                <a:gd name="connsiteY5-156" fmla="*/ 1002635 h 1497935"/>
                <a:gd name="connsiteX6-157" fmla="*/ 543108 w 1149716"/>
                <a:gd name="connsiteY6-158" fmla="*/ 1497935 h 1497935"/>
                <a:gd name="connsiteX7-159" fmla="*/ 47808 w 1149716"/>
                <a:gd name="connsiteY7-160" fmla="*/ 1002635 h 1497935"/>
                <a:gd name="connsiteX0-161" fmla="*/ 83121 w 1185029"/>
                <a:gd name="connsiteY0-162" fmla="*/ 1005420 h 1500720"/>
                <a:gd name="connsiteX1-163" fmla="*/ 330771 w 1185029"/>
                <a:gd name="connsiteY1-164" fmla="*/ 1005420 h 1500720"/>
                <a:gd name="connsiteX2-165" fmla="*/ 0 w 1185029"/>
                <a:gd name="connsiteY2-166" fmla="*/ 0 h 1500720"/>
                <a:gd name="connsiteX3-167" fmla="*/ 1185029 w 1185029"/>
                <a:gd name="connsiteY3-168" fmla="*/ 2785 h 1500720"/>
                <a:gd name="connsiteX4-169" fmla="*/ 826071 w 1185029"/>
                <a:gd name="connsiteY4-170" fmla="*/ 1005420 h 1500720"/>
                <a:gd name="connsiteX5-171" fmla="*/ 1073721 w 1185029"/>
                <a:gd name="connsiteY5-172" fmla="*/ 1005420 h 1500720"/>
                <a:gd name="connsiteX6-173" fmla="*/ 578421 w 1185029"/>
                <a:gd name="connsiteY6-174" fmla="*/ 1500720 h 1500720"/>
                <a:gd name="connsiteX7-175" fmla="*/ 83121 w 1185029"/>
                <a:gd name="connsiteY7-176" fmla="*/ 1005420 h 1500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</a:cxnLst>
              <a:rect l="l" t="t" r="r" b="b"/>
              <a:pathLst>
                <a:path w="1185029" h="1500720">
                  <a:moveTo>
                    <a:pt x="83121" y="1005420"/>
                  </a:moveTo>
                  <a:lnTo>
                    <a:pt x="330771" y="1005420"/>
                  </a:lnTo>
                  <a:cubicBezTo>
                    <a:pt x="297963" y="632435"/>
                    <a:pt x="156633" y="290435"/>
                    <a:pt x="0" y="0"/>
                  </a:cubicBezTo>
                  <a:lnTo>
                    <a:pt x="1185029" y="2785"/>
                  </a:lnTo>
                  <a:cubicBezTo>
                    <a:pt x="991354" y="304861"/>
                    <a:pt x="867346" y="630319"/>
                    <a:pt x="826071" y="1005420"/>
                  </a:cubicBezTo>
                  <a:lnTo>
                    <a:pt x="1073721" y="1005420"/>
                  </a:lnTo>
                  <a:lnTo>
                    <a:pt x="578421" y="1500720"/>
                  </a:lnTo>
                  <a:lnTo>
                    <a:pt x="83121" y="1005420"/>
                  </a:lnTo>
                  <a:close/>
                </a:path>
              </a:pathLst>
            </a:custGeom>
            <a:gradFill>
              <a:gsLst>
                <a:gs pos="0">
                  <a:srgbClr val="00684D">
                    <a:alpha val="0"/>
                  </a:srgbClr>
                </a:gs>
                <a:gs pos="60000">
                  <a:srgbClr val="00684D">
                    <a:alpha val="7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3"/>
            <p:cNvSpPr/>
            <p:nvPr/>
          </p:nvSpPr>
          <p:spPr>
            <a:xfrm>
              <a:off x="5037472" y="4284089"/>
              <a:ext cx="1005939" cy="307777"/>
            </a:xfrm>
            <a:prstGeom prst="rect">
              <a:avLst/>
            </a:prstGeom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时效性</a:t>
              </a:r>
              <a:endParaRPr lang="zh-CN" altLang="en-US" sz="140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584033" y="4687485"/>
            <a:ext cx="9058509" cy="643150"/>
            <a:chOff x="1457091" y="4687485"/>
            <a:chExt cx="9058509" cy="643150"/>
          </a:xfrm>
        </p:grpSpPr>
        <p:sp>
          <p:nvSpPr>
            <p:cNvPr id="10" name="矩形 26"/>
            <p:cNvSpPr/>
            <p:nvPr/>
          </p:nvSpPr>
          <p:spPr>
            <a:xfrm>
              <a:off x="1457091" y="4855347"/>
              <a:ext cx="323207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b="0" kern="10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手写数据到纸档或者人工录入电脑</a:t>
              </a:r>
              <a:r>
                <a:rPr lang="en-US" altLang="zh-CN" sz="1000" b="0" kern="10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,</a:t>
              </a:r>
              <a:r>
                <a:rPr lang="zh-CN" altLang="en-US" sz="1000" b="0" kern="10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难免会出现记录错误。</a:t>
              </a:r>
              <a:endParaRPr lang="zh-CN" altLang="en-US" sz="1000" b="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1" name="矩形 27"/>
            <p:cNvSpPr/>
            <p:nvPr/>
          </p:nvSpPr>
          <p:spPr>
            <a:xfrm>
              <a:off x="6258250" y="4855347"/>
              <a:ext cx="425735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直接将测量数据传输到电脑里</a:t>
              </a:r>
              <a:r>
                <a:rPr lang="en-US" altLang="zh-CN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,</a:t>
              </a:r>
              <a:r>
                <a:rPr lang="zh-CN" altLang="en-US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排除了人为因素导致的错误</a:t>
              </a:r>
              <a:r>
                <a:rPr lang="en-US" altLang="zh-CN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,</a:t>
              </a:r>
              <a:r>
                <a:rPr lang="zh-CN" altLang="en-US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确保数据真实。</a:t>
              </a:r>
              <a:endParaRPr lang="zh-CN" altLang="en-US" sz="1000" b="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982562" y="4687485"/>
              <a:ext cx="1005939" cy="643150"/>
              <a:chOff x="5037472" y="4110129"/>
              <a:chExt cx="1005939" cy="643150"/>
            </a:xfrm>
          </p:grpSpPr>
          <p:sp>
            <p:nvSpPr>
              <p:cNvPr id="50" name="箭头: 下 1"/>
              <p:cNvSpPr/>
              <p:nvPr/>
            </p:nvSpPr>
            <p:spPr>
              <a:xfrm rot="16200000">
                <a:off x="5260892" y="3998303"/>
                <a:ext cx="643150" cy="866802"/>
              </a:xfrm>
              <a:custGeom>
                <a:avLst/>
                <a:gdLst>
                  <a:gd name="connsiteX0" fmla="*/ 0 w 990600"/>
                  <a:gd name="connsiteY0" fmla="*/ 887179 h 1382479"/>
                  <a:gd name="connsiteX1" fmla="*/ 247650 w 990600"/>
                  <a:gd name="connsiteY1" fmla="*/ 887179 h 1382479"/>
                  <a:gd name="connsiteX2" fmla="*/ 247650 w 990600"/>
                  <a:gd name="connsiteY2" fmla="*/ 0 h 1382479"/>
                  <a:gd name="connsiteX3" fmla="*/ 742950 w 990600"/>
                  <a:gd name="connsiteY3" fmla="*/ 0 h 1382479"/>
                  <a:gd name="connsiteX4" fmla="*/ 742950 w 990600"/>
                  <a:gd name="connsiteY4" fmla="*/ 887179 h 1382479"/>
                  <a:gd name="connsiteX5" fmla="*/ 990600 w 990600"/>
                  <a:gd name="connsiteY5" fmla="*/ 887179 h 1382479"/>
                  <a:gd name="connsiteX6" fmla="*/ 495300 w 990600"/>
                  <a:gd name="connsiteY6" fmla="*/ 1382479 h 1382479"/>
                  <a:gd name="connsiteX7" fmla="*/ 0 w 990600"/>
                  <a:gd name="connsiteY7" fmla="*/ 887179 h 1382479"/>
                  <a:gd name="connsiteX0-1" fmla="*/ 0 w 1104900"/>
                  <a:gd name="connsiteY0-2" fmla="*/ 991954 h 1487254"/>
                  <a:gd name="connsiteX1-3" fmla="*/ 247650 w 1104900"/>
                  <a:gd name="connsiteY1-4" fmla="*/ 991954 h 1487254"/>
                  <a:gd name="connsiteX2-5" fmla="*/ 247650 w 1104900"/>
                  <a:gd name="connsiteY2-6" fmla="*/ 104775 h 1487254"/>
                  <a:gd name="connsiteX3-7" fmla="*/ 1104900 w 1104900"/>
                  <a:gd name="connsiteY3-8" fmla="*/ 0 h 1487254"/>
                  <a:gd name="connsiteX4-9" fmla="*/ 742950 w 1104900"/>
                  <a:gd name="connsiteY4-10" fmla="*/ 991954 h 1487254"/>
                  <a:gd name="connsiteX5-11" fmla="*/ 990600 w 1104900"/>
                  <a:gd name="connsiteY5-12" fmla="*/ 991954 h 1487254"/>
                  <a:gd name="connsiteX6-13" fmla="*/ 495300 w 1104900"/>
                  <a:gd name="connsiteY6-14" fmla="*/ 1487254 h 1487254"/>
                  <a:gd name="connsiteX7-15" fmla="*/ 0 w 1104900"/>
                  <a:gd name="connsiteY7-16" fmla="*/ 991954 h 1487254"/>
                  <a:gd name="connsiteX0-17" fmla="*/ 50800 w 1155700"/>
                  <a:gd name="connsiteY0-18" fmla="*/ 1014179 h 1509479"/>
                  <a:gd name="connsiteX1-19" fmla="*/ 298450 w 1155700"/>
                  <a:gd name="connsiteY1-20" fmla="*/ 1014179 h 1509479"/>
                  <a:gd name="connsiteX2-21" fmla="*/ 0 w 1155700"/>
                  <a:gd name="connsiteY2-22" fmla="*/ 0 h 1509479"/>
                  <a:gd name="connsiteX3-23" fmla="*/ 1155700 w 1155700"/>
                  <a:gd name="connsiteY3-24" fmla="*/ 22225 h 1509479"/>
                  <a:gd name="connsiteX4-25" fmla="*/ 793750 w 1155700"/>
                  <a:gd name="connsiteY4-26" fmla="*/ 1014179 h 1509479"/>
                  <a:gd name="connsiteX5-27" fmla="*/ 1041400 w 1155700"/>
                  <a:gd name="connsiteY5-28" fmla="*/ 1014179 h 1509479"/>
                  <a:gd name="connsiteX6-29" fmla="*/ 546100 w 1155700"/>
                  <a:gd name="connsiteY6-30" fmla="*/ 1509479 h 1509479"/>
                  <a:gd name="connsiteX7-31" fmla="*/ 50800 w 1155700"/>
                  <a:gd name="connsiteY7-32" fmla="*/ 1014179 h 1509479"/>
                  <a:gd name="connsiteX0-33" fmla="*/ 50800 w 1155700"/>
                  <a:gd name="connsiteY0-34" fmla="*/ 1014179 h 1509479"/>
                  <a:gd name="connsiteX1-35" fmla="*/ 298450 w 1155700"/>
                  <a:gd name="connsiteY1-36" fmla="*/ 1014179 h 1509479"/>
                  <a:gd name="connsiteX2-37" fmla="*/ 0 w 1155700"/>
                  <a:gd name="connsiteY2-38" fmla="*/ 0 h 1509479"/>
                  <a:gd name="connsiteX3-39" fmla="*/ 1155700 w 1155700"/>
                  <a:gd name="connsiteY3-40" fmla="*/ 22225 h 1509479"/>
                  <a:gd name="connsiteX4-41" fmla="*/ 793750 w 1155700"/>
                  <a:gd name="connsiteY4-42" fmla="*/ 1014179 h 1509479"/>
                  <a:gd name="connsiteX5-43" fmla="*/ 1041400 w 1155700"/>
                  <a:gd name="connsiteY5-44" fmla="*/ 1014179 h 1509479"/>
                  <a:gd name="connsiteX6-45" fmla="*/ 546100 w 1155700"/>
                  <a:gd name="connsiteY6-46" fmla="*/ 1509479 h 1509479"/>
                  <a:gd name="connsiteX7-47" fmla="*/ 50800 w 1155700"/>
                  <a:gd name="connsiteY7-48" fmla="*/ 1014179 h 1509479"/>
                  <a:gd name="connsiteX0-49" fmla="*/ 50800 w 1155700"/>
                  <a:gd name="connsiteY0-50" fmla="*/ 1014179 h 1509479"/>
                  <a:gd name="connsiteX1-51" fmla="*/ 298450 w 1155700"/>
                  <a:gd name="connsiteY1-52" fmla="*/ 1014179 h 1509479"/>
                  <a:gd name="connsiteX2-53" fmla="*/ 0 w 1155700"/>
                  <a:gd name="connsiteY2-54" fmla="*/ 0 h 1509479"/>
                  <a:gd name="connsiteX3-55" fmla="*/ 1155700 w 1155700"/>
                  <a:gd name="connsiteY3-56" fmla="*/ 22225 h 1509479"/>
                  <a:gd name="connsiteX4-57" fmla="*/ 793750 w 1155700"/>
                  <a:gd name="connsiteY4-58" fmla="*/ 1014179 h 1509479"/>
                  <a:gd name="connsiteX5-59" fmla="*/ 1041400 w 1155700"/>
                  <a:gd name="connsiteY5-60" fmla="*/ 1014179 h 1509479"/>
                  <a:gd name="connsiteX6-61" fmla="*/ 546100 w 1155700"/>
                  <a:gd name="connsiteY6-62" fmla="*/ 1509479 h 1509479"/>
                  <a:gd name="connsiteX7-63" fmla="*/ 50800 w 1155700"/>
                  <a:gd name="connsiteY7-64" fmla="*/ 1014179 h 1509479"/>
                  <a:gd name="connsiteX0-65" fmla="*/ 50800 w 1155700"/>
                  <a:gd name="connsiteY0-66" fmla="*/ 1014179 h 1509479"/>
                  <a:gd name="connsiteX1-67" fmla="*/ 298450 w 1155700"/>
                  <a:gd name="connsiteY1-68" fmla="*/ 1014179 h 1509479"/>
                  <a:gd name="connsiteX2-69" fmla="*/ 0 w 1155700"/>
                  <a:gd name="connsiteY2-70" fmla="*/ 0 h 1509479"/>
                  <a:gd name="connsiteX3-71" fmla="*/ 1155700 w 1155700"/>
                  <a:gd name="connsiteY3-72" fmla="*/ 22225 h 1509479"/>
                  <a:gd name="connsiteX4-73" fmla="*/ 793750 w 1155700"/>
                  <a:gd name="connsiteY4-74" fmla="*/ 1014179 h 1509479"/>
                  <a:gd name="connsiteX5-75" fmla="*/ 1041400 w 1155700"/>
                  <a:gd name="connsiteY5-76" fmla="*/ 1014179 h 1509479"/>
                  <a:gd name="connsiteX6-77" fmla="*/ 546100 w 1155700"/>
                  <a:gd name="connsiteY6-78" fmla="*/ 1509479 h 1509479"/>
                  <a:gd name="connsiteX7-79" fmla="*/ 50800 w 1155700"/>
                  <a:gd name="connsiteY7-80" fmla="*/ 1014179 h 1509479"/>
                  <a:gd name="connsiteX0-81" fmla="*/ 50800 w 1155700"/>
                  <a:gd name="connsiteY0-82" fmla="*/ 1014179 h 1509479"/>
                  <a:gd name="connsiteX1-83" fmla="*/ 298450 w 1155700"/>
                  <a:gd name="connsiteY1-84" fmla="*/ 1014179 h 1509479"/>
                  <a:gd name="connsiteX2-85" fmla="*/ 0 w 1155700"/>
                  <a:gd name="connsiteY2-86" fmla="*/ 0 h 1509479"/>
                  <a:gd name="connsiteX3-87" fmla="*/ 1155700 w 1155700"/>
                  <a:gd name="connsiteY3-88" fmla="*/ 22225 h 1509479"/>
                  <a:gd name="connsiteX4-89" fmla="*/ 793750 w 1155700"/>
                  <a:gd name="connsiteY4-90" fmla="*/ 1014179 h 1509479"/>
                  <a:gd name="connsiteX5-91" fmla="*/ 1041400 w 1155700"/>
                  <a:gd name="connsiteY5-92" fmla="*/ 1014179 h 1509479"/>
                  <a:gd name="connsiteX6-93" fmla="*/ 546100 w 1155700"/>
                  <a:gd name="connsiteY6-94" fmla="*/ 1509479 h 1509479"/>
                  <a:gd name="connsiteX7-95" fmla="*/ 50800 w 1155700"/>
                  <a:gd name="connsiteY7-96" fmla="*/ 1014179 h 1509479"/>
                  <a:gd name="connsiteX0-97" fmla="*/ 50800 w 1155700"/>
                  <a:gd name="connsiteY0-98" fmla="*/ 1014179 h 1509479"/>
                  <a:gd name="connsiteX1-99" fmla="*/ 298450 w 1155700"/>
                  <a:gd name="connsiteY1-100" fmla="*/ 1014179 h 1509479"/>
                  <a:gd name="connsiteX2-101" fmla="*/ 0 w 1155700"/>
                  <a:gd name="connsiteY2-102" fmla="*/ 0 h 1509479"/>
                  <a:gd name="connsiteX3-103" fmla="*/ 1155700 w 1155700"/>
                  <a:gd name="connsiteY3-104" fmla="*/ 22225 h 1509479"/>
                  <a:gd name="connsiteX4-105" fmla="*/ 793750 w 1155700"/>
                  <a:gd name="connsiteY4-106" fmla="*/ 1014179 h 1509479"/>
                  <a:gd name="connsiteX5-107" fmla="*/ 1041400 w 1155700"/>
                  <a:gd name="connsiteY5-108" fmla="*/ 1014179 h 1509479"/>
                  <a:gd name="connsiteX6-109" fmla="*/ 546100 w 1155700"/>
                  <a:gd name="connsiteY6-110" fmla="*/ 1509479 h 1509479"/>
                  <a:gd name="connsiteX7-111" fmla="*/ 50800 w 1155700"/>
                  <a:gd name="connsiteY7-112" fmla="*/ 1014179 h 1509479"/>
                  <a:gd name="connsiteX0-113" fmla="*/ 47808 w 1152708"/>
                  <a:gd name="connsiteY0-114" fmla="*/ 1002210 h 1497510"/>
                  <a:gd name="connsiteX1-115" fmla="*/ 295458 w 1152708"/>
                  <a:gd name="connsiteY1-116" fmla="*/ 1002210 h 1497510"/>
                  <a:gd name="connsiteX2-117" fmla="*/ 0 w 1152708"/>
                  <a:gd name="connsiteY2-118" fmla="*/ 0 h 1497510"/>
                  <a:gd name="connsiteX3-119" fmla="*/ 1152708 w 1152708"/>
                  <a:gd name="connsiteY3-120" fmla="*/ 10256 h 1497510"/>
                  <a:gd name="connsiteX4-121" fmla="*/ 790758 w 1152708"/>
                  <a:gd name="connsiteY4-122" fmla="*/ 1002210 h 1497510"/>
                  <a:gd name="connsiteX5-123" fmla="*/ 1038408 w 1152708"/>
                  <a:gd name="connsiteY5-124" fmla="*/ 1002210 h 1497510"/>
                  <a:gd name="connsiteX6-125" fmla="*/ 543108 w 1152708"/>
                  <a:gd name="connsiteY6-126" fmla="*/ 1497510 h 1497510"/>
                  <a:gd name="connsiteX7-127" fmla="*/ 47808 w 1152708"/>
                  <a:gd name="connsiteY7-128" fmla="*/ 1002210 h 1497510"/>
                  <a:gd name="connsiteX0-129" fmla="*/ 47808 w 1149716"/>
                  <a:gd name="connsiteY0-130" fmla="*/ 1006915 h 1502215"/>
                  <a:gd name="connsiteX1-131" fmla="*/ 295458 w 1149716"/>
                  <a:gd name="connsiteY1-132" fmla="*/ 1006915 h 1502215"/>
                  <a:gd name="connsiteX2-133" fmla="*/ 0 w 1149716"/>
                  <a:gd name="connsiteY2-134" fmla="*/ 4705 h 1502215"/>
                  <a:gd name="connsiteX3-135" fmla="*/ 1149716 w 1149716"/>
                  <a:gd name="connsiteY3-136" fmla="*/ 0 h 1502215"/>
                  <a:gd name="connsiteX4-137" fmla="*/ 790758 w 1149716"/>
                  <a:gd name="connsiteY4-138" fmla="*/ 1006915 h 1502215"/>
                  <a:gd name="connsiteX5-139" fmla="*/ 1038408 w 1149716"/>
                  <a:gd name="connsiteY5-140" fmla="*/ 1006915 h 1502215"/>
                  <a:gd name="connsiteX6-141" fmla="*/ 543108 w 1149716"/>
                  <a:gd name="connsiteY6-142" fmla="*/ 1502215 h 1502215"/>
                  <a:gd name="connsiteX7-143" fmla="*/ 47808 w 1149716"/>
                  <a:gd name="connsiteY7-144" fmla="*/ 1006915 h 1502215"/>
                  <a:gd name="connsiteX0-145" fmla="*/ 47808 w 1149716"/>
                  <a:gd name="connsiteY0-146" fmla="*/ 1002635 h 1497935"/>
                  <a:gd name="connsiteX1-147" fmla="*/ 295458 w 1149716"/>
                  <a:gd name="connsiteY1-148" fmla="*/ 1002635 h 1497935"/>
                  <a:gd name="connsiteX2-149" fmla="*/ 0 w 1149716"/>
                  <a:gd name="connsiteY2-150" fmla="*/ 425 h 1497935"/>
                  <a:gd name="connsiteX3-151" fmla="*/ 1149716 w 1149716"/>
                  <a:gd name="connsiteY3-152" fmla="*/ 0 h 1497935"/>
                  <a:gd name="connsiteX4-153" fmla="*/ 790758 w 1149716"/>
                  <a:gd name="connsiteY4-154" fmla="*/ 1002635 h 1497935"/>
                  <a:gd name="connsiteX5-155" fmla="*/ 1038408 w 1149716"/>
                  <a:gd name="connsiteY5-156" fmla="*/ 1002635 h 1497935"/>
                  <a:gd name="connsiteX6-157" fmla="*/ 543108 w 1149716"/>
                  <a:gd name="connsiteY6-158" fmla="*/ 1497935 h 1497935"/>
                  <a:gd name="connsiteX7-159" fmla="*/ 47808 w 1149716"/>
                  <a:gd name="connsiteY7-160" fmla="*/ 1002635 h 1497935"/>
                  <a:gd name="connsiteX0-161" fmla="*/ 83121 w 1185029"/>
                  <a:gd name="connsiteY0-162" fmla="*/ 1005420 h 1500720"/>
                  <a:gd name="connsiteX1-163" fmla="*/ 330771 w 1185029"/>
                  <a:gd name="connsiteY1-164" fmla="*/ 1005420 h 1500720"/>
                  <a:gd name="connsiteX2-165" fmla="*/ 0 w 1185029"/>
                  <a:gd name="connsiteY2-166" fmla="*/ 0 h 1500720"/>
                  <a:gd name="connsiteX3-167" fmla="*/ 1185029 w 1185029"/>
                  <a:gd name="connsiteY3-168" fmla="*/ 2785 h 1500720"/>
                  <a:gd name="connsiteX4-169" fmla="*/ 826071 w 1185029"/>
                  <a:gd name="connsiteY4-170" fmla="*/ 1005420 h 1500720"/>
                  <a:gd name="connsiteX5-171" fmla="*/ 1073721 w 1185029"/>
                  <a:gd name="connsiteY5-172" fmla="*/ 1005420 h 1500720"/>
                  <a:gd name="connsiteX6-173" fmla="*/ 578421 w 1185029"/>
                  <a:gd name="connsiteY6-174" fmla="*/ 1500720 h 1500720"/>
                  <a:gd name="connsiteX7-175" fmla="*/ 83121 w 1185029"/>
                  <a:gd name="connsiteY7-176" fmla="*/ 1005420 h 15007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85029" h="1500720">
                    <a:moveTo>
                      <a:pt x="83121" y="1005420"/>
                    </a:moveTo>
                    <a:lnTo>
                      <a:pt x="330771" y="1005420"/>
                    </a:lnTo>
                    <a:cubicBezTo>
                      <a:pt x="297963" y="632435"/>
                      <a:pt x="156633" y="290435"/>
                      <a:pt x="0" y="0"/>
                    </a:cubicBezTo>
                    <a:lnTo>
                      <a:pt x="1185029" y="2785"/>
                    </a:lnTo>
                    <a:cubicBezTo>
                      <a:pt x="991354" y="304861"/>
                      <a:pt x="867346" y="630319"/>
                      <a:pt x="826071" y="1005420"/>
                    </a:cubicBezTo>
                    <a:lnTo>
                      <a:pt x="1073721" y="1005420"/>
                    </a:lnTo>
                    <a:lnTo>
                      <a:pt x="578421" y="1500720"/>
                    </a:lnTo>
                    <a:lnTo>
                      <a:pt x="83121" y="1005420"/>
                    </a:lnTo>
                    <a:close/>
                  </a:path>
                </a:pathLst>
              </a:custGeom>
              <a:gradFill>
                <a:gsLst>
                  <a:gs pos="0">
                    <a:srgbClr val="00684D">
                      <a:alpha val="0"/>
                    </a:srgbClr>
                  </a:gs>
                  <a:gs pos="60000">
                    <a:srgbClr val="00684D">
                      <a:alpha val="75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33"/>
              <p:cNvSpPr/>
              <p:nvPr/>
            </p:nvSpPr>
            <p:spPr>
              <a:xfrm>
                <a:off x="5037472" y="4284089"/>
                <a:ext cx="1005939" cy="307777"/>
              </a:xfrm>
              <a:prstGeom prst="rect">
                <a:avLst/>
              </a:prstGeom>
              <a:effectLst>
                <a:outerShdw blurRad="25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真实性</a:t>
                </a:r>
                <a:endParaRPr lang="zh-CN" altLang="en-US" sz="140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590712" y="5497254"/>
            <a:ext cx="9133180" cy="643150"/>
            <a:chOff x="1463770" y="5393697"/>
            <a:chExt cx="9133180" cy="643150"/>
          </a:xfrm>
        </p:grpSpPr>
        <p:sp>
          <p:nvSpPr>
            <p:cNvPr id="12" name="矩形 28"/>
            <p:cNvSpPr/>
            <p:nvPr/>
          </p:nvSpPr>
          <p:spPr>
            <a:xfrm>
              <a:off x="1463770" y="5603174"/>
              <a:ext cx="318056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使用纸档表格</a:t>
              </a:r>
              <a:r>
                <a:rPr lang="en-US" altLang="zh-CN" sz="1000" b="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,</a:t>
              </a: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后期保存、传阅、追溯困难。</a:t>
              </a:r>
              <a:endParaRPr lang="zh-CN" altLang="en-US" sz="1000" b="0" dirty="0">
                <a:solidFill>
                  <a:schemeClr val="bg1">
                    <a:lumMod val="50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16" name="矩形 52"/>
            <p:cNvSpPr/>
            <p:nvPr/>
          </p:nvSpPr>
          <p:spPr>
            <a:xfrm>
              <a:off x="6233445" y="5536142"/>
              <a:ext cx="436350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000" b="0" kern="10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Arial" panose="020B0604020202020204" pitchFamily="34" charset="0"/>
                </a:rPr>
                <a:t>可以实现无纸</a:t>
              </a:r>
              <a:r>
                <a:rPr lang="zh-CN" altLang="en-US" sz="1000" b="0" kern="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楷体_GB2312" panose="02010609030101010101" pitchFamily="49" charset="-122"/>
                </a:rPr>
                <a:t>化办公</a:t>
              </a:r>
              <a:r>
                <a:rPr lang="en-US" altLang="zh-CN" sz="1000" b="0" kern="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楷体_GB2312" panose="02010609030101010101" pitchFamily="49" charset="-122"/>
                </a:rPr>
                <a:t>,</a:t>
              </a:r>
              <a:r>
                <a:rPr lang="zh-CN" altLang="en-US" sz="1000" b="0" kern="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楷体_GB2312" panose="02010609030101010101" pitchFamily="49" charset="-122"/>
                </a:rPr>
                <a:t>电子版表格相对于纸质版表格更加方便保存、相互之间传递以及后期查阅</a:t>
              </a:r>
              <a:r>
                <a:rPr lang="zh-CN" altLang="en-US" sz="1000" kern="0" dirty="0">
                  <a:solidFill>
                    <a:srgbClr val="595959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楷体_GB2312" panose="02010609030101010101" pitchFamily="49" charset="-122"/>
                </a:rPr>
                <a:t>。</a:t>
              </a:r>
              <a:endParaRPr lang="zh-CN" altLang="en-US" sz="1000" dirty="0">
                <a:solidFill>
                  <a:srgbClr val="595959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982562" y="5393697"/>
              <a:ext cx="1005939" cy="643150"/>
              <a:chOff x="5037472" y="4110129"/>
              <a:chExt cx="1005939" cy="643150"/>
            </a:xfrm>
          </p:grpSpPr>
          <p:sp>
            <p:nvSpPr>
              <p:cNvPr id="53" name="箭头: 下 1"/>
              <p:cNvSpPr/>
              <p:nvPr/>
            </p:nvSpPr>
            <p:spPr>
              <a:xfrm rot="16200000">
                <a:off x="5260892" y="3998303"/>
                <a:ext cx="643150" cy="866802"/>
              </a:xfrm>
              <a:custGeom>
                <a:avLst/>
                <a:gdLst>
                  <a:gd name="connsiteX0" fmla="*/ 0 w 990600"/>
                  <a:gd name="connsiteY0" fmla="*/ 887179 h 1382479"/>
                  <a:gd name="connsiteX1" fmla="*/ 247650 w 990600"/>
                  <a:gd name="connsiteY1" fmla="*/ 887179 h 1382479"/>
                  <a:gd name="connsiteX2" fmla="*/ 247650 w 990600"/>
                  <a:gd name="connsiteY2" fmla="*/ 0 h 1382479"/>
                  <a:gd name="connsiteX3" fmla="*/ 742950 w 990600"/>
                  <a:gd name="connsiteY3" fmla="*/ 0 h 1382479"/>
                  <a:gd name="connsiteX4" fmla="*/ 742950 w 990600"/>
                  <a:gd name="connsiteY4" fmla="*/ 887179 h 1382479"/>
                  <a:gd name="connsiteX5" fmla="*/ 990600 w 990600"/>
                  <a:gd name="connsiteY5" fmla="*/ 887179 h 1382479"/>
                  <a:gd name="connsiteX6" fmla="*/ 495300 w 990600"/>
                  <a:gd name="connsiteY6" fmla="*/ 1382479 h 1382479"/>
                  <a:gd name="connsiteX7" fmla="*/ 0 w 990600"/>
                  <a:gd name="connsiteY7" fmla="*/ 887179 h 1382479"/>
                  <a:gd name="connsiteX0-1" fmla="*/ 0 w 1104900"/>
                  <a:gd name="connsiteY0-2" fmla="*/ 991954 h 1487254"/>
                  <a:gd name="connsiteX1-3" fmla="*/ 247650 w 1104900"/>
                  <a:gd name="connsiteY1-4" fmla="*/ 991954 h 1487254"/>
                  <a:gd name="connsiteX2-5" fmla="*/ 247650 w 1104900"/>
                  <a:gd name="connsiteY2-6" fmla="*/ 104775 h 1487254"/>
                  <a:gd name="connsiteX3-7" fmla="*/ 1104900 w 1104900"/>
                  <a:gd name="connsiteY3-8" fmla="*/ 0 h 1487254"/>
                  <a:gd name="connsiteX4-9" fmla="*/ 742950 w 1104900"/>
                  <a:gd name="connsiteY4-10" fmla="*/ 991954 h 1487254"/>
                  <a:gd name="connsiteX5-11" fmla="*/ 990600 w 1104900"/>
                  <a:gd name="connsiteY5-12" fmla="*/ 991954 h 1487254"/>
                  <a:gd name="connsiteX6-13" fmla="*/ 495300 w 1104900"/>
                  <a:gd name="connsiteY6-14" fmla="*/ 1487254 h 1487254"/>
                  <a:gd name="connsiteX7-15" fmla="*/ 0 w 1104900"/>
                  <a:gd name="connsiteY7-16" fmla="*/ 991954 h 1487254"/>
                  <a:gd name="connsiteX0-17" fmla="*/ 50800 w 1155700"/>
                  <a:gd name="connsiteY0-18" fmla="*/ 1014179 h 1509479"/>
                  <a:gd name="connsiteX1-19" fmla="*/ 298450 w 1155700"/>
                  <a:gd name="connsiteY1-20" fmla="*/ 1014179 h 1509479"/>
                  <a:gd name="connsiteX2-21" fmla="*/ 0 w 1155700"/>
                  <a:gd name="connsiteY2-22" fmla="*/ 0 h 1509479"/>
                  <a:gd name="connsiteX3-23" fmla="*/ 1155700 w 1155700"/>
                  <a:gd name="connsiteY3-24" fmla="*/ 22225 h 1509479"/>
                  <a:gd name="connsiteX4-25" fmla="*/ 793750 w 1155700"/>
                  <a:gd name="connsiteY4-26" fmla="*/ 1014179 h 1509479"/>
                  <a:gd name="connsiteX5-27" fmla="*/ 1041400 w 1155700"/>
                  <a:gd name="connsiteY5-28" fmla="*/ 1014179 h 1509479"/>
                  <a:gd name="connsiteX6-29" fmla="*/ 546100 w 1155700"/>
                  <a:gd name="connsiteY6-30" fmla="*/ 1509479 h 1509479"/>
                  <a:gd name="connsiteX7-31" fmla="*/ 50800 w 1155700"/>
                  <a:gd name="connsiteY7-32" fmla="*/ 1014179 h 1509479"/>
                  <a:gd name="connsiteX0-33" fmla="*/ 50800 w 1155700"/>
                  <a:gd name="connsiteY0-34" fmla="*/ 1014179 h 1509479"/>
                  <a:gd name="connsiteX1-35" fmla="*/ 298450 w 1155700"/>
                  <a:gd name="connsiteY1-36" fmla="*/ 1014179 h 1509479"/>
                  <a:gd name="connsiteX2-37" fmla="*/ 0 w 1155700"/>
                  <a:gd name="connsiteY2-38" fmla="*/ 0 h 1509479"/>
                  <a:gd name="connsiteX3-39" fmla="*/ 1155700 w 1155700"/>
                  <a:gd name="connsiteY3-40" fmla="*/ 22225 h 1509479"/>
                  <a:gd name="connsiteX4-41" fmla="*/ 793750 w 1155700"/>
                  <a:gd name="connsiteY4-42" fmla="*/ 1014179 h 1509479"/>
                  <a:gd name="connsiteX5-43" fmla="*/ 1041400 w 1155700"/>
                  <a:gd name="connsiteY5-44" fmla="*/ 1014179 h 1509479"/>
                  <a:gd name="connsiteX6-45" fmla="*/ 546100 w 1155700"/>
                  <a:gd name="connsiteY6-46" fmla="*/ 1509479 h 1509479"/>
                  <a:gd name="connsiteX7-47" fmla="*/ 50800 w 1155700"/>
                  <a:gd name="connsiteY7-48" fmla="*/ 1014179 h 1509479"/>
                  <a:gd name="connsiteX0-49" fmla="*/ 50800 w 1155700"/>
                  <a:gd name="connsiteY0-50" fmla="*/ 1014179 h 1509479"/>
                  <a:gd name="connsiteX1-51" fmla="*/ 298450 w 1155700"/>
                  <a:gd name="connsiteY1-52" fmla="*/ 1014179 h 1509479"/>
                  <a:gd name="connsiteX2-53" fmla="*/ 0 w 1155700"/>
                  <a:gd name="connsiteY2-54" fmla="*/ 0 h 1509479"/>
                  <a:gd name="connsiteX3-55" fmla="*/ 1155700 w 1155700"/>
                  <a:gd name="connsiteY3-56" fmla="*/ 22225 h 1509479"/>
                  <a:gd name="connsiteX4-57" fmla="*/ 793750 w 1155700"/>
                  <a:gd name="connsiteY4-58" fmla="*/ 1014179 h 1509479"/>
                  <a:gd name="connsiteX5-59" fmla="*/ 1041400 w 1155700"/>
                  <a:gd name="connsiteY5-60" fmla="*/ 1014179 h 1509479"/>
                  <a:gd name="connsiteX6-61" fmla="*/ 546100 w 1155700"/>
                  <a:gd name="connsiteY6-62" fmla="*/ 1509479 h 1509479"/>
                  <a:gd name="connsiteX7-63" fmla="*/ 50800 w 1155700"/>
                  <a:gd name="connsiteY7-64" fmla="*/ 1014179 h 1509479"/>
                  <a:gd name="connsiteX0-65" fmla="*/ 50800 w 1155700"/>
                  <a:gd name="connsiteY0-66" fmla="*/ 1014179 h 1509479"/>
                  <a:gd name="connsiteX1-67" fmla="*/ 298450 w 1155700"/>
                  <a:gd name="connsiteY1-68" fmla="*/ 1014179 h 1509479"/>
                  <a:gd name="connsiteX2-69" fmla="*/ 0 w 1155700"/>
                  <a:gd name="connsiteY2-70" fmla="*/ 0 h 1509479"/>
                  <a:gd name="connsiteX3-71" fmla="*/ 1155700 w 1155700"/>
                  <a:gd name="connsiteY3-72" fmla="*/ 22225 h 1509479"/>
                  <a:gd name="connsiteX4-73" fmla="*/ 793750 w 1155700"/>
                  <a:gd name="connsiteY4-74" fmla="*/ 1014179 h 1509479"/>
                  <a:gd name="connsiteX5-75" fmla="*/ 1041400 w 1155700"/>
                  <a:gd name="connsiteY5-76" fmla="*/ 1014179 h 1509479"/>
                  <a:gd name="connsiteX6-77" fmla="*/ 546100 w 1155700"/>
                  <a:gd name="connsiteY6-78" fmla="*/ 1509479 h 1509479"/>
                  <a:gd name="connsiteX7-79" fmla="*/ 50800 w 1155700"/>
                  <a:gd name="connsiteY7-80" fmla="*/ 1014179 h 1509479"/>
                  <a:gd name="connsiteX0-81" fmla="*/ 50800 w 1155700"/>
                  <a:gd name="connsiteY0-82" fmla="*/ 1014179 h 1509479"/>
                  <a:gd name="connsiteX1-83" fmla="*/ 298450 w 1155700"/>
                  <a:gd name="connsiteY1-84" fmla="*/ 1014179 h 1509479"/>
                  <a:gd name="connsiteX2-85" fmla="*/ 0 w 1155700"/>
                  <a:gd name="connsiteY2-86" fmla="*/ 0 h 1509479"/>
                  <a:gd name="connsiteX3-87" fmla="*/ 1155700 w 1155700"/>
                  <a:gd name="connsiteY3-88" fmla="*/ 22225 h 1509479"/>
                  <a:gd name="connsiteX4-89" fmla="*/ 793750 w 1155700"/>
                  <a:gd name="connsiteY4-90" fmla="*/ 1014179 h 1509479"/>
                  <a:gd name="connsiteX5-91" fmla="*/ 1041400 w 1155700"/>
                  <a:gd name="connsiteY5-92" fmla="*/ 1014179 h 1509479"/>
                  <a:gd name="connsiteX6-93" fmla="*/ 546100 w 1155700"/>
                  <a:gd name="connsiteY6-94" fmla="*/ 1509479 h 1509479"/>
                  <a:gd name="connsiteX7-95" fmla="*/ 50800 w 1155700"/>
                  <a:gd name="connsiteY7-96" fmla="*/ 1014179 h 1509479"/>
                  <a:gd name="connsiteX0-97" fmla="*/ 50800 w 1155700"/>
                  <a:gd name="connsiteY0-98" fmla="*/ 1014179 h 1509479"/>
                  <a:gd name="connsiteX1-99" fmla="*/ 298450 w 1155700"/>
                  <a:gd name="connsiteY1-100" fmla="*/ 1014179 h 1509479"/>
                  <a:gd name="connsiteX2-101" fmla="*/ 0 w 1155700"/>
                  <a:gd name="connsiteY2-102" fmla="*/ 0 h 1509479"/>
                  <a:gd name="connsiteX3-103" fmla="*/ 1155700 w 1155700"/>
                  <a:gd name="connsiteY3-104" fmla="*/ 22225 h 1509479"/>
                  <a:gd name="connsiteX4-105" fmla="*/ 793750 w 1155700"/>
                  <a:gd name="connsiteY4-106" fmla="*/ 1014179 h 1509479"/>
                  <a:gd name="connsiteX5-107" fmla="*/ 1041400 w 1155700"/>
                  <a:gd name="connsiteY5-108" fmla="*/ 1014179 h 1509479"/>
                  <a:gd name="connsiteX6-109" fmla="*/ 546100 w 1155700"/>
                  <a:gd name="connsiteY6-110" fmla="*/ 1509479 h 1509479"/>
                  <a:gd name="connsiteX7-111" fmla="*/ 50800 w 1155700"/>
                  <a:gd name="connsiteY7-112" fmla="*/ 1014179 h 1509479"/>
                  <a:gd name="connsiteX0-113" fmla="*/ 47808 w 1152708"/>
                  <a:gd name="connsiteY0-114" fmla="*/ 1002210 h 1497510"/>
                  <a:gd name="connsiteX1-115" fmla="*/ 295458 w 1152708"/>
                  <a:gd name="connsiteY1-116" fmla="*/ 1002210 h 1497510"/>
                  <a:gd name="connsiteX2-117" fmla="*/ 0 w 1152708"/>
                  <a:gd name="connsiteY2-118" fmla="*/ 0 h 1497510"/>
                  <a:gd name="connsiteX3-119" fmla="*/ 1152708 w 1152708"/>
                  <a:gd name="connsiteY3-120" fmla="*/ 10256 h 1497510"/>
                  <a:gd name="connsiteX4-121" fmla="*/ 790758 w 1152708"/>
                  <a:gd name="connsiteY4-122" fmla="*/ 1002210 h 1497510"/>
                  <a:gd name="connsiteX5-123" fmla="*/ 1038408 w 1152708"/>
                  <a:gd name="connsiteY5-124" fmla="*/ 1002210 h 1497510"/>
                  <a:gd name="connsiteX6-125" fmla="*/ 543108 w 1152708"/>
                  <a:gd name="connsiteY6-126" fmla="*/ 1497510 h 1497510"/>
                  <a:gd name="connsiteX7-127" fmla="*/ 47808 w 1152708"/>
                  <a:gd name="connsiteY7-128" fmla="*/ 1002210 h 1497510"/>
                  <a:gd name="connsiteX0-129" fmla="*/ 47808 w 1149716"/>
                  <a:gd name="connsiteY0-130" fmla="*/ 1006915 h 1502215"/>
                  <a:gd name="connsiteX1-131" fmla="*/ 295458 w 1149716"/>
                  <a:gd name="connsiteY1-132" fmla="*/ 1006915 h 1502215"/>
                  <a:gd name="connsiteX2-133" fmla="*/ 0 w 1149716"/>
                  <a:gd name="connsiteY2-134" fmla="*/ 4705 h 1502215"/>
                  <a:gd name="connsiteX3-135" fmla="*/ 1149716 w 1149716"/>
                  <a:gd name="connsiteY3-136" fmla="*/ 0 h 1502215"/>
                  <a:gd name="connsiteX4-137" fmla="*/ 790758 w 1149716"/>
                  <a:gd name="connsiteY4-138" fmla="*/ 1006915 h 1502215"/>
                  <a:gd name="connsiteX5-139" fmla="*/ 1038408 w 1149716"/>
                  <a:gd name="connsiteY5-140" fmla="*/ 1006915 h 1502215"/>
                  <a:gd name="connsiteX6-141" fmla="*/ 543108 w 1149716"/>
                  <a:gd name="connsiteY6-142" fmla="*/ 1502215 h 1502215"/>
                  <a:gd name="connsiteX7-143" fmla="*/ 47808 w 1149716"/>
                  <a:gd name="connsiteY7-144" fmla="*/ 1006915 h 1502215"/>
                  <a:gd name="connsiteX0-145" fmla="*/ 47808 w 1149716"/>
                  <a:gd name="connsiteY0-146" fmla="*/ 1002635 h 1497935"/>
                  <a:gd name="connsiteX1-147" fmla="*/ 295458 w 1149716"/>
                  <a:gd name="connsiteY1-148" fmla="*/ 1002635 h 1497935"/>
                  <a:gd name="connsiteX2-149" fmla="*/ 0 w 1149716"/>
                  <a:gd name="connsiteY2-150" fmla="*/ 425 h 1497935"/>
                  <a:gd name="connsiteX3-151" fmla="*/ 1149716 w 1149716"/>
                  <a:gd name="connsiteY3-152" fmla="*/ 0 h 1497935"/>
                  <a:gd name="connsiteX4-153" fmla="*/ 790758 w 1149716"/>
                  <a:gd name="connsiteY4-154" fmla="*/ 1002635 h 1497935"/>
                  <a:gd name="connsiteX5-155" fmla="*/ 1038408 w 1149716"/>
                  <a:gd name="connsiteY5-156" fmla="*/ 1002635 h 1497935"/>
                  <a:gd name="connsiteX6-157" fmla="*/ 543108 w 1149716"/>
                  <a:gd name="connsiteY6-158" fmla="*/ 1497935 h 1497935"/>
                  <a:gd name="connsiteX7-159" fmla="*/ 47808 w 1149716"/>
                  <a:gd name="connsiteY7-160" fmla="*/ 1002635 h 1497935"/>
                  <a:gd name="connsiteX0-161" fmla="*/ 83121 w 1185029"/>
                  <a:gd name="connsiteY0-162" fmla="*/ 1005420 h 1500720"/>
                  <a:gd name="connsiteX1-163" fmla="*/ 330771 w 1185029"/>
                  <a:gd name="connsiteY1-164" fmla="*/ 1005420 h 1500720"/>
                  <a:gd name="connsiteX2-165" fmla="*/ 0 w 1185029"/>
                  <a:gd name="connsiteY2-166" fmla="*/ 0 h 1500720"/>
                  <a:gd name="connsiteX3-167" fmla="*/ 1185029 w 1185029"/>
                  <a:gd name="connsiteY3-168" fmla="*/ 2785 h 1500720"/>
                  <a:gd name="connsiteX4-169" fmla="*/ 826071 w 1185029"/>
                  <a:gd name="connsiteY4-170" fmla="*/ 1005420 h 1500720"/>
                  <a:gd name="connsiteX5-171" fmla="*/ 1073721 w 1185029"/>
                  <a:gd name="connsiteY5-172" fmla="*/ 1005420 h 1500720"/>
                  <a:gd name="connsiteX6-173" fmla="*/ 578421 w 1185029"/>
                  <a:gd name="connsiteY6-174" fmla="*/ 1500720 h 1500720"/>
                  <a:gd name="connsiteX7-175" fmla="*/ 83121 w 1185029"/>
                  <a:gd name="connsiteY7-176" fmla="*/ 1005420 h 150072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185029" h="1500720">
                    <a:moveTo>
                      <a:pt x="83121" y="1005420"/>
                    </a:moveTo>
                    <a:lnTo>
                      <a:pt x="330771" y="1005420"/>
                    </a:lnTo>
                    <a:cubicBezTo>
                      <a:pt x="297963" y="632435"/>
                      <a:pt x="156633" y="290435"/>
                      <a:pt x="0" y="0"/>
                    </a:cubicBezTo>
                    <a:lnTo>
                      <a:pt x="1185029" y="2785"/>
                    </a:lnTo>
                    <a:cubicBezTo>
                      <a:pt x="991354" y="304861"/>
                      <a:pt x="867346" y="630319"/>
                      <a:pt x="826071" y="1005420"/>
                    </a:cubicBezTo>
                    <a:lnTo>
                      <a:pt x="1073721" y="1005420"/>
                    </a:lnTo>
                    <a:lnTo>
                      <a:pt x="578421" y="1500720"/>
                    </a:lnTo>
                    <a:lnTo>
                      <a:pt x="83121" y="1005420"/>
                    </a:lnTo>
                    <a:close/>
                  </a:path>
                </a:pathLst>
              </a:custGeom>
              <a:gradFill>
                <a:gsLst>
                  <a:gs pos="0">
                    <a:srgbClr val="00684D">
                      <a:alpha val="0"/>
                    </a:srgbClr>
                  </a:gs>
                  <a:gs pos="60000">
                    <a:srgbClr val="00684D">
                      <a:alpha val="75000"/>
                    </a:srgb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33"/>
              <p:cNvSpPr/>
              <p:nvPr/>
            </p:nvSpPr>
            <p:spPr>
              <a:xfrm>
                <a:off x="5037472" y="4284089"/>
                <a:ext cx="1005939" cy="307777"/>
              </a:xfrm>
              <a:prstGeom prst="rect">
                <a:avLst/>
              </a:prstGeom>
              <a:effectLst>
                <a:outerShdw blurRad="25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无纸化</a:t>
                </a:r>
                <a:endParaRPr lang="zh-CN" altLang="en-US" sz="140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590712" y="4562475"/>
            <a:ext cx="3225395" cy="925253"/>
            <a:chOff x="1590712" y="4562475"/>
            <a:chExt cx="3225395" cy="925253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1590712" y="4562475"/>
              <a:ext cx="32253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1590712" y="5487728"/>
              <a:ext cx="322539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6442044" y="4572000"/>
            <a:ext cx="4165923" cy="925253"/>
            <a:chOff x="1590712" y="4562475"/>
            <a:chExt cx="3225395" cy="925253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590712" y="4562475"/>
              <a:ext cx="3225395" cy="0"/>
            </a:xfrm>
            <a:prstGeom prst="line">
              <a:avLst/>
            </a:prstGeom>
            <a:ln>
              <a:solidFill>
                <a:srgbClr val="0068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1590712" y="5487728"/>
              <a:ext cx="3225395" cy="0"/>
            </a:xfrm>
            <a:prstGeom prst="line">
              <a:avLst/>
            </a:prstGeom>
            <a:ln>
              <a:solidFill>
                <a:srgbClr val="0068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 rot="20896978">
            <a:off x="7958203" y="2643645"/>
            <a:ext cx="845949" cy="729191"/>
            <a:chOff x="9311368" y="2993348"/>
            <a:chExt cx="759107" cy="654335"/>
          </a:xfrm>
        </p:grpSpPr>
        <p:cxnSp>
          <p:nvCxnSpPr>
            <p:cNvPr id="36" name="直接连接符 42"/>
            <p:cNvCxnSpPr/>
            <p:nvPr/>
          </p:nvCxnSpPr>
          <p:spPr bwMode="auto">
            <a:xfrm>
              <a:off x="9311368" y="2993348"/>
              <a:ext cx="661480" cy="190643"/>
            </a:xfrm>
            <a:prstGeom prst="line">
              <a:avLst/>
            </a:prstGeom>
            <a:solidFill>
              <a:srgbClr val="808000"/>
            </a:solidFill>
            <a:ln w="1524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直接连接符 44"/>
            <p:cNvCxnSpPr/>
            <p:nvPr/>
          </p:nvCxnSpPr>
          <p:spPr bwMode="auto">
            <a:xfrm rot="703022" flipV="1">
              <a:off x="9388161" y="3222202"/>
              <a:ext cx="571169" cy="280900"/>
            </a:xfrm>
            <a:prstGeom prst="line">
              <a:avLst/>
            </a:prstGeom>
            <a:solidFill>
              <a:srgbClr val="808000"/>
            </a:solidFill>
            <a:ln w="1524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直接连接符 46"/>
            <p:cNvCxnSpPr/>
            <p:nvPr/>
          </p:nvCxnSpPr>
          <p:spPr bwMode="auto">
            <a:xfrm rot="5400000" flipH="1" flipV="1">
              <a:off x="9871402" y="3448610"/>
              <a:ext cx="324000" cy="74146"/>
            </a:xfrm>
            <a:prstGeom prst="line">
              <a:avLst/>
            </a:prstGeom>
            <a:solidFill>
              <a:srgbClr val="808000"/>
            </a:solidFill>
            <a:ln w="1524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5" b="45279"/>
          <a:stretch>
            <a:fillRect/>
          </a:stretch>
        </p:blipFill>
        <p:spPr>
          <a:xfrm>
            <a:off x="8636740" y="2048169"/>
            <a:ext cx="1241226" cy="11052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5" t="48227" r="73504" b="25450"/>
          <a:stretch>
            <a:fillRect/>
          </a:stretch>
        </p:blipFill>
        <p:spPr>
          <a:xfrm>
            <a:off x="7607516" y="3069973"/>
            <a:ext cx="318124" cy="5118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152" y="2416745"/>
            <a:ext cx="368633" cy="6391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09" y="3397418"/>
            <a:ext cx="964132" cy="4069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4" t="55147" r="19707"/>
          <a:stretch>
            <a:fillRect/>
          </a:stretch>
        </p:blipFill>
        <p:spPr>
          <a:xfrm>
            <a:off x="8217152" y="3150385"/>
            <a:ext cx="1044683" cy="8721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5" t="48227" r="73504" b="25450"/>
          <a:stretch>
            <a:fillRect/>
          </a:stretch>
        </p:blipFill>
        <p:spPr>
          <a:xfrm>
            <a:off x="7591283" y="2257844"/>
            <a:ext cx="318124" cy="51180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  <a:ln>
            <a:noFill/>
          </a:ln>
        </p:spPr>
      </p:pic>
      <p:sp>
        <p:nvSpPr>
          <p:cNvPr id="123" name="箭头: 下 1"/>
          <p:cNvSpPr/>
          <p:nvPr/>
        </p:nvSpPr>
        <p:spPr>
          <a:xfrm>
            <a:off x="3282160" y="1838066"/>
            <a:ext cx="5648389" cy="2207113"/>
          </a:xfrm>
          <a:custGeom>
            <a:avLst/>
            <a:gdLst>
              <a:gd name="connsiteX0" fmla="*/ 0 w 990600"/>
              <a:gd name="connsiteY0" fmla="*/ 887179 h 1382479"/>
              <a:gd name="connsiteX1" fmla="*/ 247650 w 990600"/>
              <a:gd name="connsiteY1" fmla="*/ 887179 h 1382479"/>
              <a:gd name="connsiteX2" fmla="*/ 247650 w 990600"/>
              <a:gd name="connsiteY2" fmla="*/ 0 h 1382479"/>
              <a:gd name="connsiteX3" fmla="*/ 742950 w 990600"/>
              <a:gd name="connsiteY3" fmla="*/ 0 h 1382479"/>
              <a:gd name="connsiteX4" fmla="*/ 742950 w 990600"/>
              <a:gd name="connsiteY4" fmla="*/ 887179 h 1382479"/>
              <a:gd name="connsiteX5" fmla="*/ 990600 w 990600"/>
              <a:gd name="connsiteY5" fmla="*/ 887179 h 1382479"/>
              <a:gd name="connsiteX6" fmla="*/ 495300 w 990600"/>
              <a:gd name="connsiteY6" fmla="*/ 1382479 h 1382479"/>
              <a:gd name="connsiteX7" fmla="*/ 0 w 990600"/>
              <a:gd name="connsiteY7" fmla="*/ 887179 h 1382479"/>
              <a:gd name="connsiteX0-1" fmla="*/ 0 w 1104900"/>
              <a:gd name="connsiteY0-2" fmla="*/ 991954 h 1487254"/>
              <a:gd name="connsiteX1-3" fmla="*/ 247650 w 1104900"/>
              <a:gd name="connsiteY1-4" fmla="*/ 991954 h 1487254"/>
              <a:gd name="connsiteX2-5" fmla="*/ 247650 w 1104900"/>
              <a:gd name="connsiteY2-6" fmla="*/ 104775 h 1487254"/>
              <a:gd name="connsiteX3-7" fmla="*/ 1104900 w 1104900"/>
              <a:gd name="connsiteY3-8" fmla="*/ 0 h 1487254"/>
              <a:gd name="connsiteX4-9" fmla="*/ 742950 w 1104900"/>
              <a:gd name="connsiteY4-10" fmla="*/ 991954 h 1487254"/>
              <a:gd name="connsiteX5-11" fmla="*/ 990600 w 1104900"/>
              <a:gd name="connsiteY5-12" fmla="*/ 991954 h 1487254"/>
              <a:gd name="connsiteX6-13" fmla="*/ 495300 w 1104900"/>
              <a:gd name="connsiteY6-14" fmla="*/ 1487254 h 1487254"/>
              <a:gd name="connsiteX7-15" fmla="*/ 0 w 1104900"/>
              <a:gd name="connsiteY7-16" fmla="*/ 991954 h 1487254"/>
              <a:gd name="connsiteX0-17" fmla="*/ 50800 w 1155700"/>
              <a:gd name="connsiteY0-18" fmla="*/ 1014179 h 1509479"/>
              <a:gd name="connsiteX1-19" fmla="*/ 298450 w 1155700"/>
              <a:gd name="connsiteY1-20" fmla="*/ 1014179 h 1509479"/>
              <a:gd name="connsiteX2-21" fmla="*/ 0 w 1155700"/>
              <a:gd name="connsiteY2-22" fmla="*/ 0 h 1509479"/>
              <a:gd name="connsiteX3-23" fmla="*/ 1155700 w 1155700"/>
              <a:gd name="connsiteY3-24" fmla="*/ 22225 h 1509479"/>
              <a:gd name="connsiteX4-25" fmla="*/ 793750 w 1155700"/>
              <a:gd name="connsiteY4-26" fmla="*/ 1014179 h 1509479"/>
              <a:gd name="connsiteX5-27" fmla="*/ 1041400 w 1155700"/>
              <a:gd name="connsiteY5-28" fmla="*/ 1014179 h 1509479"/>
              <a:gd name="connsiteX6-29" fmla="*/ 546100 w 1155700"/>
              <a:gd name="connsiteY6-30" fmla="*/ 1509479 h 1509479"/>
              <a:gd name="connsiteX7-31" fmla="*/ 50800 w 1155700"/>
              <a:gd name="connsiteY7-32" fmla="*/ 1014179 h 1509479"/>
              <a:gd name="connsiteX0-33" fmla="*/ 50800 w 1155700"/>
              <a:gd name="connsiteY0-34" fmla="*/ 1014179 h 1509479"/>
              <a:gd name="connsiteX1-35" fmla="*/ 298450 w 1155700"/>
              <a:gd name="connsiteY1-36" fmla="*/ 1014179 h 1509479"/>
              <a:gd name="connsiteX2-37" fmla="*/ 0 w 1155700"/>
              <a:gd name="connsiteY2-38" fmla="*/ 0 h 1509479"/>
              <a:gd name="connsiteX3-39" fmla="*/ 1155700 w 1155700"/>
              <a:gd name="connsiteY3-40" fmla="*/ 22225 h 1509479"/>
              <a:gd name="connsiteX4-41" fmla="*/ 793750 w 1155700"/>
              <a:gd name="connsiteY4-42" fmla="*/ 1014179 h 1509479"/>
              <a:gd name="connsiteX5-43" fmla="*/ 1041400 w 1155700"/>
              <a:gd name="connsiteY5-44" fmla="*/ 1014179 h 1509479"/>
              <a:gd name="connsiteX6-45" fmla="*/ 546100 w 1155700"/>
              <a:gd name="connsiteY6-46" fmla="*/ 1509479 h 1509479"/>
              <a:gd name="connsiteX7-47" fmla="*/ 50800 w 1155700"/>
              <a:gd name="connsiteY7-48" fmla="*/ 1014179 h 1509479"/>
              <a:gd name="connsiteX0-49" fmla="*/ 50800 w 1155700"/>
              <a:gd name="connsiteY0-50" fmla="*/ 1014179 h 1509479"/>
              <a:gd name="connsiteX1-51" fmla="*/ 298450 w 1155700"/>
              <a:gd name="connsiteY1-52" fmla="*/ 1014179 h 1509479"/>
              <a:gd name="connsiteX2-53" fmla="*/ 0 w 1155700"/>
              <a:gd name="connsiteY2-54" fmla="*/ 0 h 1509479"/>
              <a:gd name="connsiteX3-55" fmla="*/ 1155700 w 1155700"/>
              <a:gd name="connsiteY3-56" fmla="*/ 22225 h 1509479"/>
              <a:gd name="connsiteX4-57" fmla="*/ 793750 w 1155700"/>
              <a:gd name="connsiteY4-58" fmla="*/ 1014179 h 1509479"/>
              <a:gd name="connsiteX5-59" fmla="*/ 1041400 w 1155700"/>
              <a:gd name="connsiteY5-60" fmla="*/ 1014179 h 1509479"/>
              <a:gd name="connsiteX6-61" fmla="*/ 546100 w 1155700"/>
              <a:gd name="connsiteY6-62" fmla="*/ 1509479 h 1509479"/>
              <a:gd name="connsiteX7-63" fmla="*/ 50800 w 1155700"/>
              <a:gd name="connsiteY7-64" fmla="*/ 1014179 h 1509479"/>
              <a:gd name="connsiteX0-65" fmla="*/ 50800 w 1155700"/>
              <a:gd name="connsiteY0-66" fmla="*/ 1014179 h 1509479"/>
              <a:gd name="connsiteX1-67" fmla="*/ 298450 w 1155700"/>
              <a:gd name="connsiteY1-68" fmla="*/ 1014179 h 1509479"/>
              <a:gd name="connsiteX2-69" fmla="*/ 0 w 1155700"/>
              <a:gd name="connsiteY2-70" fmla="*/ 0 h 1509479"/>
              <a:gd name="connsiteX3-71" fmla="*/ 1155700 w 1155700"/>
              <a:gd name="connsiteY3-72" fmla="*/ 22225 h 1509479"/>
              <a:gd name="connsiteX4-73" fmla="*/ 793750 w 1155700"/>
              <a:gd name="connsiteY4-74" fmla="*/ 1014179 h 1509479"/>
              <a:gd name="connsiteX5-75" fmla="*/ 1041400 w 1155700"/>
              <a:gd name="connsiteY5-76" fmla="*/ 1014179 h 1509479"/>
              <a:gd name="connsiteX6-77" fmla="*/ 546100 w 1155700"/>
              <a:gd name="connsiteY6-78" fmla="*/ 1509479 h 1509479"/>
              <a:gd name="connsiteX7-79" fmla="*/ 50800 w 1155700"/>
              <a:gd name="connsiteY7-80" fmla="*/ 1014179 h 1509479"/>
              <a:gd name="connsiteX0-81" fmla="*/ 50800 w 1155700"/>
              <a:gd name="connsiteY0-82" fmla="*/ 1014179 h 1509479"/>
              <a:gd name="connsiteX1-83" fmla="*/ 298450 w 1155700"/>
              <a:gd name="connsiteY1-84" fmla="*/ 1014179 h 1509479"/>
              <a:gd name="connsiteX2-85" fmla="*/ 0 w 1155700"/>
              <a:gd name="connsiteY2-86" fmla="*/ 0 h 1509479"/>
              <a:gd name="connsiteX3-87" fmla="*/ 1155700 w 1155700"/>
              <a:gd name="connsiteY3-88" fmla="*/ 22225 h 1509479"/>
              <a:gd name="connsiteX4-89" fmla="*/ 793750 w 1155700"/>
              <a:gd name="connsiteY4-90" fmla="*/ 1014179 h 1509479"/>
              <a:gd name="connsiteX5-91" fmla="*/ 1041400 w 1155700"/>
              <a:gd name="connsiteY5-92" fmla="*/ 1014179 h 1509479"/>
              <a:gd name="connsiteX6-93" fmla="*/ 546100 w 1155700"/>
              <a:gd name="connsiteY6-94" fmla="*/ 1509479 h 1509479"/>
              <a:gd name="connsiteX7-95" fmla="*/ 50800 w 1155700"/>
              <a:gd name="connsiteY7-96" fmla="*/ 1014179 h 1509479"/>
              <a:gd name="connsiteX0-97" fmla="*/ 50800 w 1155700"/>
              <a:gd name="connsiteY0-98" fmla="*/ 1014179 h 1509479"/>
              <a:gd name="connsiteX1-99" fmla="*/ 298450 w 1155700"/>
              <a:gd name="connsiteY1-100" fmla="*/ 1014179 h 1509479"/>
              <a:gd name="connsiteX2-101" fmla="*/ 0 w 1155700"/>
              <a:gd name="connsiteY2-102" fmla="*/ 0 h 1509479"/>
              <a:gd name="connsiteX3-103" fmla="*/ 1155700 w 1155700"/>
              <a:gd name="connsiteY3-104" fmla="*/ 22225 h 1509479"/>
              <a:gd name="connsiteX4-105" fmla="*/ 793750 w 1155700"/>
              <a:gd name="connsiteY4-106" fmla="*/ 1014179 h 1509479"/>
              <a:gd name="connsiteX5-107" fmla="*/ 1041400 w 1155700"/>
              <a:gd name="connsiteY5-108" fmla="*/ 1014179 h 1509479"/>
              <a:gd name="connsiteX6-109" fmla="*/ 546100 w 1155700"/>
              <a:gd name="connsiteY6-110" fmla="*/ 1509479 h 1509479"/>
              <a:gd name="connsiteX7-111" fmla="*/ 50800 w 1155700"/>
              <a:gd name="connsiteY7-112" fmla="*/ 1014179 h 1509479"/>
              <a:gd name="connsiteX0-113" fmla="*/ 47808 w 1152708"/>
              <a:gd name="connsiteY0-114" fmla="*/ 1002210 h 1497510"/>
              <a:gd name="connsiteX1-115" fmla="*/ 295458 w 1152708"/>
              <a:gd name="connsiteY1-116" fmla="*/ 1002210 h 1497510"/>
              <a:gd name="connsiteX2-117" fmla="*/ 0 w 1152708"/>
              <a:gd name="connsiteY2-118" fmla="*/ 0 h 1497510"/>
              <a:gd name="connsiteX3-119" fmla="*/ 1152708 w 1152708"/>
              <a:gd name="connsiteY3-120" fmla="*/ 10256 h 1497510"/>
              <a:gd name="connsiteX4-121" fmla="*/ 790758 w 1152708"/>
              <a:gd name="connsiteY4-122" fmla="*/ 1002210 h 1497510"/>
              <a:gd name="connsiteX5-123" fmla="*/ 1038408 w 1152708"/>
              <a:gd name="connsiteY5-124" fmla="*/ 1002210 h 1497510"/>
              <a:gd name="connsiteX6-125" fmla="*/ 543108 w 1152708"/>
              <a:gd name="connsiteY6-126" fmla="*/ 1497510 h 1497510"/>
              <a:gd name="connsiteX7-127" fmla="*/ 47808 w 1152708"/>
              <a:gd name="connsiteY7-128" fmla="*/ 1002210 h 1497510"/>
              <a:gd name="connsiteX0-129" fmla="*/ 47808 w 1149716"/>
              <a:gd name="connsiteY0-130" fmla="*/ 1006915 h 1502215"/>
              <a:gd name="connsiteX1-131" fmla="*/ 295458 w 1149716"/>
              <a:gd name="connsiteY1-132" fmla="*/ 1006915 h 1502215"/>
              <a:gd name="connsiteX2-133" fmla="*/ 0 w 1149716"/>
              <a:gd name="connsiteY2-134" fmla="*/ 4705 h 1502215"/>
              <a:gd name="connsiteX3-135" fmla="*/ 1149716 w 1149716"/>
              <a:gd name="connsiteY3-136" fmla="*/ 0 h 1502215"/>
              <a:gd name="connsiteX4-137" fmla="*/ 790758 w 1149716"/>
              <a:gd name="connsiteY4-138" fmla="*/ 1006915 h 1502215"/>
              <a:gd name="connsiteX5-139" fmla="*/ 1038408 w 1149716"/>
              <a:gd name="connsiteY5-140" fmla="*/ 1006915 h 1502215"/>
              <a:gd name="connsiteX6-141" fmla="*/ 543108 w 1149716"/>
              <a:gd name="connsiteY6-142" fmla="*/ 1502215 h 1502215"/>
              <a:gd name="connsiteX7-143" fmla="*/ 47808 w 1149716"/>
              <a:gd name="connsiteY7-144" fmla="*/ 1006915 h 1502215"/>
              <a:gd name="connsiteX0-145" fmla="*/ 47808 w 1149716"/>
              <a:gd name="connsiteY0-146" fmla="*/ 1002635 h 1497935"/>
              <a:gd name="connsiteX1-147" fmla="*/ 295458 w 1149716"/>
              <a:gd name="connsiteY1-148" fmla="*/ 1002635 h 1497935"/>
              <a:gd name="connsiteX2-149" fmla="*/ 0 w 1149716"/>
              <a:gd name="connsiteY2-150" fmla="*/ 425 h 1497935"/>
              <a:gd name="connsiteX3-151" fmla="*/ 1149716 w 1149716"/>
              <a:gd name="connsiteY3-152" fmla="*/ 0 h 1497935"/>
              <a:gd name="connsiteX4-153" fmla="*/ 790758 w 1149716"/>
              <a:gd name="connsiteY4-154" fmla="*/ 1002635 h 1497935"/>
              <a:gd name="connsiteX5-155" fmla="*/ 1038408 w 1149716"/>
              <a:gd name="connsiteY5-156" fmla="*/ 1002635 h 1497935"/>
              <a:gd name="connsiteX6-157" fmla="*/ 543108 w 1149716"/>
              <a:gd name="connsiteY6-158" fmla="*/ 1497935 h 1497935"/>
              <a:gd name="connsiteX7-159" fmla="*/ 47808 w 1149716"/>
              <a:gd name="connsiteY7-160" fmla="*/ 1002635 h 1497935"/>
              <a:gd name="connsiteX0-161" fmla="*/ 83121 w 1185029"/>
              <a:gd name="connsiteY0-162" fmla="*/ 1005420 h 1500720"/>
              <a:gd name="connsiteX1-163" fmla="*/ 330771 w 1185029"/>
              <a:gd name="connsiteY1-164" fmla="*/ 1005420 h 1500720"/>
              <a:gd name="connsiteX2-165" fmla="*/ 0 w 1185029"/>
              <a:gd name="connsiteY2-166" fmla="*/ 0 h 1500720"/>
              <a:gd name="connsiteX3-167" fmla="*/ 1185029 w 1185029"/>
              <a:gd name="connsiteY3-168" fmla="*/ 2785 h 1500720"/>
              <a:gd name="connsiteX4-169" fmla="*/ 826071 w 1185029"/>
              <a:gd name="connsiteY4-170" fmla="*/ 1005420 h 1500720"/>
              <a:gd name="connsiteX5-171" fmla="*/ 1073721 w 1185029"/>
              <a:gd name="connsiteY5-172" fmla="*/ 1005420 h 1500720"/>
              <a:gd name="connsiteX6-173" fmla="*/ 578421 w 1185029"/>
              <a:gd name="connsiteY6-174" fmla="*/ 1500720 h 1500720"/>
              <a:gd name="connsiteX7-175" fmla="*/ 83121 w 1185029"/>
              <a:gd name="connsiteY7-176" fmla="*/ 1005420 h 1500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185029" h="1500720">
                <a:moveTo>
                  <a:pt x="83121" y="1005420"/>
                </a:moveTo>
                <a:lnTo>
                  <a:pt x="330771" y="1005420"/>
                </a:lnTo>
                <a:cubicBezTo>
                  <a:pt x="297963" y="632435"/>
                  <a:pt x="156633" y="290435"/>
                  <a:pt x="0" y="0"/>
                </a:cubicBezTo>
                <a:lnTo>
                  <a:pt x="1185029" y="2785"/>
                </a:lnTo>
                <a:cubicBezTo>
                  <a:pt x="991354" y="304861"/>
                  <a:pt x="867346" y="630319"/>
                  <a:pt x="826071" y="1005420"/>
                </a:cubicBezTo>
                <a:lnTo>
                  <a:pt x="1073721" y="1005420"/>
                </a:lnTo>
                <a:lnTo>
                  <a:pt x="578421" y="1500720"/>
                </a:lnTo>
                <a:lnTo>
                  <a:pt x="83121" y="1005420"/>
                </a:lnTo>
                <a:close/>
              </a:path>
            </a:pathLst>
          </a:custGeom>
          <a:gradFill>
            <a:gsLst>
              <a:gs pos="51000">
                <a:srgbClr val="00684D">
                  <a:alpha val="0"/>
                </a:srgbClr>
              </a:gs>
              <a:gs pos="82000">
                <a:srgbClr val="00684D">
                  <a:alpha val="7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7677" y="691708"/>
            <a:ext cx="932589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数字化测量的意义 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(P2)</a:t>
            </a:r>
            <a:endParaRPr lang="en-US" altLang="zh-CN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80" name="梯形 79"/>
          <p:cNvSpPr/>
          <p:nvPr/>
        </p:nvSpPr>
        <p:spPr>
          <a:xfrm>
            <a:off x="282334" y="5415381"/>
            <a:ext cx="11637818" cy="720000"/>
          </a:xfrm>
          <a:prstGeom prst="trapezoid">
            <a:avLst>
              <a:gd name="adj" fmla="val 135901"/>
            </a:avLst>
          </a:prstGeom>
          <a:gradFill flip="none" rotWithShape="1">
            <a:gsLst>
              <a:gs pos="12000">
                <a:srgbClr val="00684D">
                  <a:alpha val="61000"/>
                </a:srgbClr>
              </a:gs>
              <a:gs pos="100000">
                <a:srgbClr val="00684D">
                  <a:alpha val="0"/>
                </a:srgbClr>
              </a:gs>
            </a:gsLst>
            <a:lin ang="16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思源黑体 CN Regular" panose="020B0500000000000000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2334" y="6135550"/>
            <a:ext cx="11637818" cy="584775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16911" y="6318294"/>
            <a:ext cx="559002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主机厂可以抽检产品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核对检验结果是否与协作厂结果相符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并可以实现生产全过程的可追溯性</a:t>
            </a:r>
            <a:endParaRPr lang="zh-CN" altLang="en-US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endParaRPr lang="zh-CN" altLang="en-US" sz="1000" dirty="0"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6652" y="2381724"/>
            <a:ext cx="10100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zh-CN" altLang="en-US" sz="140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17436" y="3125940"/>
            <a:ext cx="969722" cy="5053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主机厂</a:t>
            </a:r>
            <a:endParaRPr lang="zh-CN" altLang="en-US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2987258" y="3585440"/>
            <a:ext cx="60976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与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PDM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、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ERP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、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MES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rPr>
              <a:t>等系统对接</a:t>
            </a:r>
            <a:endParaRPr lang="zh-CN" altLang="en-US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98266" y="4041928"/>
            <a:ext cx="2702135" cy="1982205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336325" y="4041928"/>
            <a:ext cx="2721164" cy="1982205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98463" y="4041928"/>
            <a:ext cx="2702135" cy="1982205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249349" y="4167697"/>
            <a:ext cx="1201405" cy="275590"/>
            <a:chOff x="844123" y="4267711"/>
            <a:chExt cx="1487716" cy="341267"/>
          </a:xfrm>
        </p:grpSpPr>
        <p:sp>
          <p:nvSpPr>
            <p:cNvPr id="46" name="矩形: 圆角 64"/>
            <p:cNvSpPr/>
            <p:nvPr/>
          </p:nvSpPr>
          <p:spPr>
            <a:xfrm>
              <a:off x="844123" y="4269726"/>
              <a:ext cx="148771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文本框 43"/>
            <p:cNvSpPr txBox="1"/>
            <p:nvPr/>
          </p:nvSpPr>
          <p:spPr>
            <a:xfrm>
              <a:off x="909030" y="4267711"/>
              <a:ext cx="1352976" cy="341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algn="ctr" eaLnBrk="1" latinLnBrk="0" hangingPunct="1">
                <a:lnSpc>
                  <a:spcPct val="10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数据管理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020151" y="4169493"/>
            <a:ext cx="1527375" cy="275590"/>
            <a:chOff x="1190040" y="4673603"/>
            <a:chExt cx="1527375" cy="275590"/>
          </a:xfrm>
        </p:grpSpPr>
        <p:sp>
          <p:nvSpPr>
            <p:cNvPr id="48" name="矩形: 圆角 61"/>
            <p:cNvSpPr/>
            <p:nvPr/>
          </p:nvSpPr>
          <p:spPr>
            <a:xfrm>
              <a:off x="1190040" y="4675893"/>
              <a:ext cx="1527375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1" name="文本框 49"/>
            <p:cNvSpPr txBox="1"/>
            <p:nvPr/>
          </p:nvSpPr>
          <p:spPr>
            <a:xfrm>
              <a:off x="1204619" y="4673603"/>
              <a:ext cx="1501566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eaLnBrk="1" latinLnBrk="0" hangingPunct="1">
                <a:buClrTx/>
                <a:buSzTx/>
                <a:buFontTx/>
                <a:defRPr/>
              </a:pPr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SPC</a:t>
              </a: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质量数据分析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sp>
        <p:nvSpPr>
          <p:cNvPr id="53" name="文本框 6"/>
          <p:cNvSpPr txBox="1"/>
          <p:nvPr/>
        </p:nvSpPr>
        <p:spPr>
          <a:xfrm>
            <a:off x="818931" y="4460916"/>
            <a:ext cx="1922321" cy="2982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管理测量数据</a:t>
            </a: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便于溯源和查者</a:t>
            </a:r>
            <a:endParaRPr lang="zh-CN" altLang="en-US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58" name="文本框 6"/>
          <p:cNvSpPr txBox="1"/>
          <p:nvPr/>
        </p:nvSpPr>
        <p:spPr>
          <a:xfrm>
            <a:off x="3675601" y="4500017"/>
            <a:ext cx="2160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分析测量数据</a:t>
            </a: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了解生产能力不足</a:t>
            </a: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优化工艺流程</a:t>
            </a:r>
            <a:endParaRPr lang="zh-CN" altLang="en-US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3738906" y="4917213"/>
            <a:ext cx="2068475" cy="1000073"/>
            <a:chOff x="3458920" y="4637558"/>
            <a:chExt cx="2509104" cy="1213110"/>
          </a:xfrm>
        </p:grpSpPr>
        <p:sp>
          <p:nvSpPr>
            <p:cNvPr id="75" name="矩形 74"/>
            <p:cNvSpPr/>
            <p:nvPr/>
          </p:nvSpPr>
          <p:spPr>
            <a:xfrm>
              <a:off x="3458920" y="4637558"/>
              <a:ext cx="2509104" cy="1213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3483024" y="4637558"/>
              <a:ext cx="2470231" cy="1193125"/>
              <a:chOff x="3483024" y="4637558"/>
              <a:chExt cx="2470231" cy="1193125"/>
            </a:xfrm>
          </p:grpSpPr>
          <p:sp>
            <p:nvSpPr>
              <p:cNvPr id="59" name="文本框 6"/>
              <p:cNvSpPr txBox="1"/>
              <p:nvPr/>
            </p:nvSpPr>
            <p:spPr>
              <a:xfrm>
                <a:off x="3531610" y="4740967"/>
                <a:ext cx="750306" cy="298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b="0" kern="0" dirty="0">
                    <a:solidFill>
                      <a:srgbClr val="777777">
                        <a:lumMod val="75000"/>
                      </a:srgbClr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次品率</a:t>
                </a:r>
                <a:endParaRPr lang="zh-CN" altLang="en-US" sz="1000" b="0" kern="0" dirty="0">
                  <a:solidFill>
                    <a:srgbClr val="777777">
                      <a:lumMod val="75000"/>
                    </a:srgb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pic>
            <p:nvPicPr>
              <p:cNvPr id="60" name="图片 5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316674" y="4947203"/>
                <a:ext cx="1636581" cy="883480"/>
              </a:xfrm>
              <a:prstGeom prst="rect">
                <a:avLst/>
              </a:prstGeom>
            </p:spPr>
          </p:pic>
          <p:pic>
            <p:nvPicPr>
              <p:cNvPr id="72" name="图片 7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483024" y="5107047"/>
                <a:ext cx="805410" cy="660192"/>
              </a:xfrm>
              <a:prstGeom prst="rect">
                <a:avLst/>
              </a:prstGeom>
            </p:spPr>
          </p:pic>
          <p:sp>
            <p:nvSpPr>
              <p:cNvPr id="78" name="文本框 6"/>
              <p:cNvSpPr txBox="1"/>
              <p:nvPr/>
            </p:nvSpPr>
            <p:spPr>
              <a:xfrm>
                <a:off x="4672151" y="4637558"/>
                <a:ext cx="1124584" cy="362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b="0" kern="0" dirty="0">
                    <a:solidFill>
                      <a:srgbClr val="777777">
                        <a:lumMod val="75000"/>
                      </a:srgbClr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能力运行图</a:t>
                </a:r>
                <a:endParaRPr lang="zh-CN" altLang="en-US" sz="1000" b="0" kern="0" dirty="0">
                  <a:solidFill>
                    <a:srgbClr val="777777">
                      <a:lumMod val="75000"/>
                    </a:srgb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</p:grpSp>
      <p:grpSp>
        <p:nvGrpSpPr>
          <p:cNvPr id="119" name="组合 118"/>
          <p:cNvGrpSpPr/>
          <p:nvPr/>
        </p:nvGrpSpPr>
        <p:grpSpPr>
          <a:xfrm>
            <a:off x="9881812" y="4161189"/>
            <a:ext cx="1032274" cy="298692"/>
            <a:chOff x="9975259" y="3843232"/>
            <a:chExt cx="1032274" cy="298692"/>
          </a:xfrm>
        </p:grpSpPr>
        <p:sp>
          <p:nvSpPr>
            <p:cNvPr id="114" name="矩形: 圆角 67"/>
            <p:cNvSpPr/>
            <p:nvPr/>
          </p:nvSpPr>
          <p:spPr>
            <a:xfrm>
              <a:off x="9975259" y="3843232"/>
              <a:ext cx="1032274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5" name="文本框 58"/>
            <p:cNvSpPr txBox="1"/>
            <p:nvPr/>
          </p:nvSpPr>
          <p:spPr>
            <a:xfrm>
              <a:off x="10049510" y="3845307"/>
              <a:ext cx="881969" cy="296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质量报告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sp>
        <p:nvSpPr>
          <p:cNvPr id="116" name="文本框 6"/>
          <p:cNvSpPr txBox="1"/>
          <p:nvPr/>
        </p:nvSpPr>
        <p:spPr>
          <a:xfrm>
            <a:off x="9133563" y="4437743"/>
            <a:ext cx="2471996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生产完成附带检测报告</a:t>
            </a: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增加质量可信度</a:t>
            </a:r>
            <a:endParaRPr lang="zh-CN" altLang="en-US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9413196" y="4917213"/>
            <a:ext cx="1920219" cy="1009530"/>
            <a:chOff x="9160096" y="4711885"/>
            <a:chExt cx="2329266" cy="1224581"/>
          </a:xfrm>
        </p:grpSpPr>
        <p:sp>
          <p:nvSpPr>
            <p:cNvPr id="118" name="矩形 117"/>
            <p:cNvSpPr/>
            <p:nvPr/>
          </p:nvSpPr>
          <p:spPr>
            <a:xfrm>
              <a:off x="9160096" y="4711885"/>
              <a:ext cx="2329266" cy="122458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64163" y="4741116"/>
              <a:ext cx="1769853" cy="1176443"/>
            </a:xfrm>
            <a:prstGeom prst="rect">
              <a:avLst/>
            </a:prstGeom>
          </p:spPr>
        </p:pic>
      </p:grpSp>
      <p:grpSp>
        <p:nvGrpSpPr>
          <p:cNvPr id="126" name="组合 125"/>
          <p:cNvGrpSpPr/>
          <p:nvPr/>
        </p:nvGrpSpPr>
        <p:grpSpPr>
          <a:xfrm>
            <a:off x="921901" y="4917213"/>
            <a:ext cx="1733888" cy="1008640"/>
            <a:chOff x="784300" y="4712964"/>
            <a:chExt cx="2103243" cy="1223502"/>
          </a:xfrm>
        </p:grpSpPr>
        <p:sp>
          <p:nvSpPr>
            <p:cNvPr id="73" name="矩形 72"/>
            <p:cNvSpPr/>
            <p:nvPr/>
          </p:nvSpPr>
          <p:spPr>
            <a:xfrm>
              <a:off x="784300" y="4712964"/>
              <a:ext cx="2103243" cy="122350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Picture 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8853" y="4815672"/>
              <a:ext cx="2022314" cy="999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1" name="椭圆 140"/>
          <p:cNvSpPr/>
          <p:nvPr/>
        </p:nvSpPr>
        <p:spPr>
          <a:xfrm>
            <a:off x="1359389" y="1953720"/>
            <a:ext cx="9486833" cy="1006357"/>
          </a:xfrm>
          <a:prstGeom prst="ellipse">
            <a:avLst/>
          </a:prstGeom>
          <a:noFill/>
          <a:ln w="12758" cap="flat">
            <a:gradFill>
              <a:gsLst>
                <a:gs pos="0">
                  <a:schemeClr val="accent3">
                    <a:alpha val="0"/>
                  </a:schemeClr>
                </a:gs>
                <a:gs pos="99000">
                  <a:schemeClr val="accent3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ea typeface="MiSans" panose="00000500000000000000" pitchFamily="2" charset="-122"/>
            </a:endParaRPr>
          </a:p>
        </p:txBody>
      </p:sp>
      <p:grpSp>
        <p:nvGrpSpPr>
          <p:cNvPr id="185" name="组合 184"/>
          <p:cNvGrpSpPr/>
          <p:nvPr/>
        </p:nvGrpSpPr>
        <p:grpSpPr>
          <a:xfrm>
            <a:off x="5323815" y="1344056"/>
            <a:ext cx="1720561" cy="564936"/>
            <a:chOff x="1190040" y="4675893"/>
            <a:chExt cx="1655950" cy="404477"/>
          </a:xfrm>
        </p:grpSpPr>
        <p:sp>
          <p:nvSpPr>
            <p:cNvPr id="186" name="矩形: 圆角 61"/>
            <p:cNvSpPr/>
            <p:nvPr/>
          </p:nvSpPr>
          <p:spPr>
            <a:xfrm>
              <a:off x="1190040" y="4675893"/>
              <a:ext cx="1527375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7" name="文本框 49"/>
            <p:cNvSpPr txBox="1"/>
            <p:nvPr/>
          </p:nvSpPr>
          <p:spPr>
            <a:xfrm>
              <a:off x="1344424" y="4680260"/>
              <a:ext cx="1501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数据采集</a:t>
              </a:r>
              <a:endParaRPr lang="zh-CN" altLang="en-US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sp>
        <p:nvSpPr>
          <p:cNvPr id="182" name="椭圆 181"/>
          <p:cNvSpPr/>
          <p:nvPr/>
        </p:nvSpPr>
        <p:spPr>
          <a:xfrm>
            <a:off x="3588996" y="1692538"/>
            <a:ext cx="5014008" cy="521964"/>
          </a:xfrm>
          <a:prstGeom prst="ellipse">
            <a:avLst/>
          </a:prstGeom>
          <a:noFill/>
          <a:ln w="12758" cap="flat">
            <a:gradFill>
              <a:gsLst>
                <a:gs pos="0">
                  <a:schemeClr val="accent3">
                    <a:alpha val="0"/>
                  </a:schemeClr>
                </a:gs>
                <a:gs pos="99000">
                  <a:schemeClr val="accent3"/>
                </a:gs>
              </a:gsLst>
              <a:lin ang="5400000" scaled="1"/>
            </a:gradFill>
            <a:prstDash val="solid"/>
            <a:miter/>
          </a:ln>
        </p:spPr>
        <p:txBody>
          <a:bodyPr rtlCol="0" anchor="ctr"/>
          <a:lstStyle/>
          <a:p>
            <a:endParaRPr lang="zh-CN" altLang="en-US" dirty="0">
              <a:ea typeface="MiSans" panose="00000500000000000000" pitchFamily="2" charset="-122"/>
            </a:endParaRPr>
          </a:p>
        </p:txBody>
      </p:sp>
      <p:sp>
        <p:nvSpPr>
          <p:cNvPr id="213" name="椭圆 212"/>
          <p:cNvSpPr/>
          <p:nvPr/>
        </p:nvSpPr>
        <p:spPr>
          <a:xfrm>
            <a:off x="4712225" y="2129958"/>
            <a:ext cx="73622" cy="76350"/>
          </a:xfrm>
          <a:prstGeom prst="ellipse">
            <a:avLst/>
          </a:prstGeom>
          <a:solidFill>
            <a:srgbClr val="00684D"/>
          </a:solidFill>
          <a:ln w="12700" cap="flat" cmpd="sng" algn="ctr">
            <a:noFill/>
            <a:prstDash val="solid"/>
          </a:ln>
          <a:effectLst>
            <a:outerShdw blurRad="317500" dist="152400" dir="5400000" sx="90000" sy="90000" algn="ctr" rotWithShape="0">
              <a:srgbClr val="0046F6">
                <a:alpha val="3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zh-CN" altLang="en-US" sz="1200" kern="0">
              <a:solidFill>
                <a:prstClr val="white"/>
              </a:solidFill>
              <a:latin typeface="+mj-ea"/>
            </a:endParaRPr>
          </a:p>
        </p:txBody>
      </p:sp>
      <p:sp>
        <p:nvSpPr>
          <p:cNvPr id="215" name="椭圆 214"/>
          <p:cNvSpPr/>
          <p:nvPr/>
        </p:nvSpPr>
        <p:spPr>
          <a:xfrm>
            <a:off x="6065105" y="2176327"/>
            <a:ext cx="73622" cy="76350"/>
          </a:xfrm>
          <a:prstGeom prst="ellipse">
            <a:avLst/>
          </a:prstGeom>
          <a:solidFill>
            <a:srgbClr val="00684D"/>
          </a:solidFill>
          <a:ln w="12700" cap="flat" cmpd="sng" algn="ctr">
            <a:noFill/>
            <a:prstDash val="solid"/>
          </a:ln>
          <a:effectLst>
            <a:outerShdw blurRad="317500" dist="152400" dir="5400000" sx="90000" sy="90000" algn="ctr" rotWithShape="0">
              <a:srgbClr val="0046F6">
                <a:alpha val="3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zh-CN" altLang="en-US" sz="1200" kern="0">
              <a:solidFill>
                <a:prstClr val="white"/>
              </a:solidFill>
              <a:latin typeface="+mj-ea"/>
            </a:endParaRPr>
          </a:p>
        </p:txBody>
      </p:sp>
      <p:sp>
        <p:nvSpPr>
          <p:cNvPr id="227" name="椭圆 226"/>
          <p:cNvSpPr/>
          <p:nvPr/>
        </p:nvSpPr>
        <p:spPr>
          <a:xfrm>
            <a:off x="7618150" y="2129958"/>
            <a:ext cx="73622" cy="76350"/>
          </a:xfrm>
          <a:prstGeom prst="ellipse">
            <a:avLst/>
          </a:prstGeom>
          <a:solidFill>
            <a:srgbClr val="00684D"/>
          </a:solidFill>
          <a:ln w="12700" cap="flat" cmpd="sng" algn="ctr">
            <a:noFill/>
            <a:prstDash val="solid"/>
          </a:ln>
          <a:effectLst>
            <a:outerShdw blurRad="317500" dist="152400" dir="5400000" sx="90000" sy="90000" algn="ctr" rotWithShape="0">
              <a:srgbClr val="0046F6">
                <a:alpha val="3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zh-CN" altLang="en-US" sz="1200" kern="0">
              <a:solidFill>
                <a:prstClr val="white"/>
              </a:solidFill>
              <a:latin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45738" y="2447849"/>
            <a:ext cx="550151" cy="467080"/>
            <a:chOff x="8273392" y="2325131"/>
            <a:chExt cx="550151" cy="467080"/>
          </a:xfrm>
        </p:grpSpPr>
        <p:sp>
          <p:nvSpPr>
            <p:cNvPr id="172" name="椭圆 171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273392" y="2427719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工位</a:t>
              </a: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1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88755" y="2615456"/>
            <a:ext cx="550151" cy="467080"/>
            <a:chOff x="8273392" y="2325131"/>
            <a:chExt cx="550151" cy="467080"/>
          </a:xfrm>
        </p:grpSpPr>
        <p:sp>
          <p:nvSpPr>
            <p:cNvPr id="7" name="椭圆 6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73392" y="2427719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工位</a:t>
              </a: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2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89672" y="2670336"/>
            <a:ext cx="550151" cy="467080"/>
            <a:chOff x="8273392" y="2325131"/>
            <a:chExt cx="550151" cy="467080"/>
          </a:xfrm>
        </p:grpSpPr>
        <p:sp>
          <p:nvSpPr>
            <p:cNvPr id="15" name="椭圆 14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273392" y="2427719"/>
              <a:ext cx="5501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工位</a:t>
              </a: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3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10064772" y="2447849"/>
            <a:ext cx="607859" cy="498542"/>
            <a:chOff x="8235461" y="2325131"/>
            <a:chExt cx="607859" cy="498542"/>
          </a:xfrm>
        </p:grpSpPr>
        <p:sp>
          <p:nvSpPr>
            <p:cNvPr id="56" name="椭圆 55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235461" y="2392786"/>
              <a:ext cx="6078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协作厂</a:t>
              </a:r>
              <a:endParaRPr lang="en-US" altLang="zh-CN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  <a:p>
              <a:pPr algn="ctr">
                <a:defRPr/>
              </a:pP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3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8603004" y="2615456"/>
            <a:ext cx="607859" cy="498685"/>
            <a:chOff x="8231714" y="2325131"/>
            <a:chExt cx="607859" cy="498685"/>
          </a:xfrm>
        </p:grpSpPr>
        <p:sp>
          <p:nvSpPr>
            <p:cNvPr id="52" name="椭圆 51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231714" y="2392929"/>
              <a:ext cx="6078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协作厂</a:t>
              </a:r>
              <a:endParaRPr lang="en-US" altLang="zh-CN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  <a:p>
              <a:pPr algn="ctr">
                <a:defRPr/>
              </a:pP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2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6678056" y="2681389"/>
            <a:ext cx="607859" cy="504877"/>
            <a:chOff x="8232504" y="2325131"/>
            <a:chExt cx="607859" cy="504877"/>
          </a:xfrm>
        </p:grpSpPr>
        <p:sp>
          <p:nvSpPr>
            <p:cNvPr id="43" name="椭圆 42"/>
            <p:cNvSpPr/>
            <p:nvPr/>
          </p:nvSpPr>
          <p:spPr>
            <a:xfrm rot="16200000">
              <a:off x="8306656" y="2325131"/>
              <a:ext cx="467080" cy="467080"/>
            </a:xfrm>
            <a:prstGeom prst="ellipse">
              <a:avLst/>
            </a:prstGeom>
            <a:solidFill>
              <a:srgbClr val="00684D"/>
            </a:solidFill>
            <a:ln w="127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endParaRPr lang="zh-CN" altLang="en-US" sz="1200" kern="0" dirty="0">
                <a:solidFill>
                  <a:prstClr val="white"/>
                </a:solidFill>
                <a:latin typeface="+mj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32504" y="2399121"/>
              <a:ext cx="6078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协作厂</a:t>
              </a:r>
              <a:endParaRPr lang="en-US" altLang="zh-CN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  <a:p>
              <a:pPr algn="ctr">
                <a:defRPr/>
              </a:pPr>
              <a:r>
                <a:rPr lang="en-US" altLang="zh-CN" sz="11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+mn-lt"/>
                </a:rPr>
                <a:t>1</a:t>
              </a:r>
              <a:endParaRPr lang="zh-CN" altLang="en-US" sz="11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279071" y="2286269"/>
            <a:ext cx="814908" cy="276999"/>
            <a:chOff x="3588996" y="1684002"/>
            <a:chExt cx="814908" cy="276999"/>
          </a:xfrm>
        </p:grpSpPr>
        <p:sp>
          <p:nvSpPr>
            <p:cNvPr id="183" name="文本框 182"/>
            <p:cNvSpPr txBox="1"/>
            <p:nvPr/>
          </p:nvSpPr>
          <p:spPr>
            <a:xfrm>
              <a:off x="3603685" y="168400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lt"/>
                </a:rPr>
                <a:t>数据传输</a:t>
              </a:r>
              <a:endParaRPr lang="zh-CN" altLang="en-US" sz="1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lt"/>
              </a:endParaRPr>
            </a:p>
          </p:txBody>
        </p:sp>
        <p:sp>
          <p:nvSpPr>
            <p:cNvPr id="64" name="矩形: 圆角 63"/>
            <p:cNvSpPr/>
            <p:nvPr/>
          </p:nvSpPr>
          <p:spPr>
            <a:xfrm>
              <a:off x="3588996" y="1690551"/>
              <a:ext cx="807616" cy="24766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0684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697329" y="2286269"/>
            <a:ext cx="814908" cy="276999"/>
            <a:chOff x="3588996" y="1684002"/>
            <a:chExt cx="814908" cy="276999"/>
          </a:xfrm>
        </p:grpSpPr>
        <p:sp>
          <p:nvSpPr>
            <p:cNvPr id="68" name="文本框 67"/>
            <p:cNvSpPr txBox="1"/>
            <p:nvPr/>
          </p:nvSpPr>
          <p:spPr>
            <a:xfrm>
              <a:off x="3603685" y="168400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lt"/>
                </a:rPr>
                <a:t>解析文件</a:t>
              </a:r>
              <a:endParaRPr lang="zh-CN" altLang="en-US" sz="1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lt"/>
              </a:endParaRPr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3588996" y="1690551"/>
              <a:ext cx="807616" cy="24766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0684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333569" y="2286269"/>
            <a:ext cx="814908" cy="276999"/>
            <a:chOff x="3588996" y="1684002"/>
            <a:chExt cx="814908" cy="276999"/>
          </a:xfrm>
        </p:grpSpPr>
        <p:sp>
          <p:nvSpPr>
            <p:cNvPr id="71" name="文本框 70"/>
            <p:cNvSpPr txBox="1"/>
            <p:nvPr/>
          </p:nvSpPr>
          <p:spPr>
            <a:xfrm>
              <a:off x="3603685" y="168400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zh-CN" altLang="en-US" sz="1200" b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lt"/>
                </a:rPr>
                <a:t>屏幕抓取</a:t>
              </a:r>
              <a:endParaRPr lang="zh-CN" altLang="en-US" sz="12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lt"/>
              </a:endParaRPr>
            </a:p>
          </p:txBody>
        </p:sp>
        <p:sp>
          <p:nvSpPr>
            <p:cNvPr id="74" name="矩形: 圆角 73"/>
            <p:cNvSpPr/>
            <p:nvPr/>
          </p:nvSpPr>
          <p:spPr>
            <a:xfrm>
              <a:off x="3588996" y="1690551"/>
              <a:ext cx="807616" cy="24766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00684D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609394" y="1737772"/>
            <a:ext cx="3184797" cy="29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支持多种采集方式可兼容绝大部分主流量具和量仪</a:t>
            </a:r>
            <a:endParaRPr lang="zh-CN" altLang="en-US" sz="1000" b="0" dirty="0">
              <a:solidFill>
                <a:schemeClr val="tx1">
                  <a:lumMod val="95000"/>
                  <a:lumOff val="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51965" y="4030231"/>
            <a:ext cx="2721164" cy="1982205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思源黑体 CN Normal" panose="020B0400000000000000" pitchFamily="34" charset="-122"/>
            </a:endParaRPr>
          </a:p>
        </p:txBody>
      </p:sp>
      <p:sp>
        <p:nvSpPr>
          <p:cNvPr id="111" name="文本框 6"/>
          <p:cNvSpPr txBox="1"/>
          <p:nvPr/>
        </p:nvSpPr>
        <p:spPr>
          <a:xfrm>
            <a:off x="6655975" y="4486276"/>
            <a:ext cx="1730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实时监控各工序的质量状态</a:t>
            </a:r>
            <a:r>
              <a:rPr lang="en-US" altLang="zh-CN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endParaRPr lang="en-US" altLang="zh-CN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000" b="0" dirty="0">
                <a:solidFill>
                  <a:schemeClr val="tx1">
                    <a:lumMod val="95000"/>
                    <a:lumOff val="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及时处理风险。</a:t>
            </a:r>
            <a:endParaRPr lang="zh-CN" altLang="en-US" sz="1000" b="0" dirty="0">
              <a:solidFill>
                <a:schemeClr val="tx1">
                  <a:lumMod val="95000"/>
                  <a:lumOff val="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6514503" y="4917213"/>
            <a:ext cx="1965059" cy="1000073"/>
            <a:chOff x="6269805" y="4637558"/>
            <a:chExt cx="2383658" cy="1213110"/>
          </a:xfrm>
        </p:grpSpPr>
        <p:sp>
          <p:nvSpPr>
            <p:cNvPr id="112" name="矩形 111"/>
            <p:cNvSpPr/>
            <p:nvPr/>
          </p:nvSpPr>
          <p:spPr>
            <a:xfrm>
              <a:off x="6269805" y="4637558"/>
              <a:ext cx="2383658" cy="121311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0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5885" y="4666998"/>
              <a:ext cx="2318482" cy="1163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组合 7"/>
          <p:cNvGrpSpPr/>
          <p:nvPr/>
        </p:nvGrpSpPr>
        <p:grpSpPr>
          <a:xfrm>
            <a:off x="7065658" y="4165839"/>
            <a:ext cx="882654" cy="275840"/>
            <a:chOff x="1190040" y="4675893"/>
            <a:chExt cx="1527375" cy="275840"/>
          </a:xfrm>
        </p:grpSpPr>
        <p:sp>
          <p:nvSpPr>
            <p:cNvPr id="16" name="矩形: 圆角 61"/>
            <p:cNvSpPr/>
            <p:nvPr/>
          </p:nvSpPr>
          <p:spPr>
            <a:xfrm>
              <a:off x="1190040" y="4675893"/>
              <a:ext cx="1527375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文本框 49"/>
            <p:cNvSpPr txBox="1"/>
            <p:nvPr/>
          </p:nvSpPr>
          <p:spPr>
            <a:xfrm>
              <a:off x="1202135" y="4676143"/>
              <a:ext cx="1501566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 eaLnBrk="1" latinLnBrk="0" hangingPunct="1">
                <a:lnSpc>
                  <a:spcPct val="10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质量看板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PT-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"/>
            <a:ext cx="12192000" cy="6856730"/>
          </a:xfrm>
          <a:prstGeom prst="rect">
            <a:avLst/>
          </a:prstGeom>
        </p:spPr>
      </p:pic>
      <p:pic>
        <p:nvPicPr>
          <p:cNvPr id="5123" name="Picture 3" descr="D:\PPT\PPT推广\照片\2019 62目录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1572" y="4298389"/>
            <a:ext cx="1796560" cy="1133290"/>
          </a:xfrm>
          <a:prstGeom prst="rect">
            <a:avLst/>
          </a:prstGeom>
          <a:noFill/>
        </p:spPr>
      </p:pic>
      <p:sp>
        <p:nvSpPr>
          <p:cNvPr id="3" name="文本框 2"/>
          <p:cNvSpPr txBox="1"/>
          <p:nvPr/>
        </p:nvSpPr>
        <p:spPr>
          <a:xfrm>
            <a:off x="806178" y="752422"/>
            <a:ext cx="6607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0" dirty="0">
                <a:solidFill>
                  <a:schemeClr val="bg1">
                    <a:lumMod val="85000"/>
                    <a:alpha val="44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CONTENTS</a:t>
            </a:r>
            <a:endParaRPr lang="zh-CN" altLang="en-US" sz="5400" b="0" dirty="0">
              <a:solidFill>
                <a:schemeClr val="bg1">
                  <a:lumMod val="85000"/>
                  <a:alpha val="44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18105" y="3967318"/>
            <a:ext cx="2320636" cy="1698222"/>
            <a:chOff x="4685150" y="4258473"/>
            <a:chExt cx="2545505" cy="186277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818" y="4258473"/>
              <a:ext cx="2526837" cy="186277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48" y="4512242"/>
              <a:ext cx="353166" cy="61229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5150" y="5451775"/>
              <a:ext cx="923680" cy="389838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148" y="4274244"/>
            <a:ext cx="1937657" cy="1136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899" y="3489376"/>
            <a:ext cx="1796560" cy="251876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67678" y="691708"/>
            <a:ext cx="10347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目录</a:t>
            </a:r>
            <a:endParaRPr lang="en-US" altLang="zh-CN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0" y="-498364"/>
            <a:ext cx="11994780" cy="884407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684D">
              <a:alpha val="9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1352550" y="2202657"/>
            <a:ext cx="9563100" cy="2994835"/>
          </a:xfrm>
          <a:prstGeom prst="roundRect">
            <a:avLst>
              <a:gd name="adj" fmla="val 6932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14414" y="3056714"/>
            <a:ext cx="191245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1</a:t>
            </a:r>
            <a:endParaRPr lang="zh-CN" altLang="en-US" sz="80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17919" y="333375"/>
            <a:ext cx="2174081" cy="538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498" y="461964"/>
            <a:ext cx="1161201" cy="2862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8118" y="3423748"/>
            <a:ext cx="2867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无线数据传输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30081" y="2198950"/>
            <a:ext cx="79376" cy="866776"/>
            <a:chOff x="514349" y="0"/>
            <a:chExt cx="79376" cy="866776"/>
          </a:xfrm>
          <a:solidFill>
            <a:srgbClr val="00684D"/>
          </a:solidFill>
        </p:grpSpPr>
        <p:sp>
          <p:nvSpPr>
            <p:cNvPr id="15" name="矩形 14"/>
            <p:cNvSpPr/>
            <p:nvPr/>
          </p:nvSpPr>
          <p:spPr>
            <a:xfrm>
              <a:off x="514350" y="0"/>
              <a:ext cx="79375" cy="708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4349" y="796926"/>
              <a:ext cx="79375" cy="69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873951" y="2745188"/>
            <a:ext cx="2652547" cy="1941112"/>
            <a:chOff x="4685150" y="4258473"/>
            <a:chExt cx="2545505" cy="186277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818" y="4258473"/>
              <a:ext cx="2526837" cy="186277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9848" y="4512242"/>
              <a:ext cx="353166" cy="61229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5150" y="5451775"/>
              <a:ext cx="923680" cy="389838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无线数据传输外置发射器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979534" y="2072829"/>
            <a:ext cx="2817210" cy="1893462"/>
            <a:chOff x="4983944" y="1301670"/>
            <a:chExt cx="2817210" cy="1893462"/>
          </a:xfrm>
        </p:grpSpPr>
        <p:sp>
          <p:nvSpPr>
            <p:cNvPr id="17" name="_s1038"/>
            <p:cNvSpPr>
              <a:spLocks noChangeArrowheads="1"/>
            </p:cNvSpPr>
            <p:nvPr/>
          </p:nvSpPr>
          <p:spPr bwMode="auto">
            <a:xfrm>
              <a:off x="4983944" y="1784242"/>
              <a:ext cx="1458885" cy="306000"/>
            </a:xfrm>
            <a:prstGeom prst="roundRect">
              <a:avLst>
                <a:gd name="adj" fmla="val 16667"/>
              </a:avLst>
            </a:prstGeom>
            <a:noFill/>
            <a:ln w="6350">
              <a:noFill/>
              <a:round/>
            </a:ln>
          </p:spPr>
          <p:txBody>
            <a:bodyPr wrap="none" lIns="0" tIns="0" rIns="0" bIns="0" anchor="ctr" anchorCtr="1"/>
            <a:lstStyle/>
            <a:p>
              <a:pPr>
                <a:spcBef>
                  <a:spcPts val="300"/>
                </a:spcBef>
                <a:defRPr/>
              </a:pPr>
              <a:r>
                <a:rPr lang="zh-CN" altLang="en-US" sz="1100" b="0" dirty="0">
                  <a:solidFill>
                    <a:srgbClr val="30303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连接数显表使用</a:t>
              </a:r>
              <a:endParaRPr lang="zh-CN" altLang="en-US" sz="1100" b="0" dirty="0">
                <a:solidFill>
                  <a:srgbClr val="30303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161532" y="1610751"/>
              <a:ext cx="14588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0" dirty="0">
                  <a:solidFill>
                    <a:srgbClr val="9B9B9B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发射器</a:t>
              </a:r>
              <a:endParaRPr lang="zh-CN" altLang="en-US" sz="1000" b="0" kern="0" dirty="0">
                <a:solidFill>
                  <a:srgbClr val="231916"/>
                </a:solidFill>
                <a:effectLst/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2828" y="1301670"/>
              <a:ext cx="1648326" cy="1893462"/>
            </a:xfrm>
            <a:prstGeom prst="rect">
              <a:avLst/>
            </a:prstGeom>
          </p:spPr>
        </p:pic>
        <p:cxnSp>
          <p:nvCxnSpPr>
            <p:cNvPr id="50" name="直接连接符 49"/>
            <p:cNvCxnSpPr/>
            <p:nvPr/>
          </p:nvCxnSpPr>
          <p:spPr bwMode="auto">
            <a:xfrm>
              <a:off x="5828779" y="1758256"/>
              <a:ext cx="1148212" cy="6383"/>
            </a:xfrm>
            <a:prstGeom prst="line">
              <a:avLst/>
            </a:prstGeom>
            <a:solidFill>
              <a:srgbClr val="808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" name="组合 28"/>
          <p:cNvGrpSpPr/>
          <p:nvPr/>
        </p:nvGrpSpPr>
        <p:grpSpPr>
          <a:xfrm>
            <a:off x="7144298" y="5585513"/>
            <a:ext cx="3249681" cy="1209112"/>
            <a:chOff x="5153997" y="5396830"/>
            <a:chExt cx="3249681" cy="1209112"/>
          </a:xfrm>
        </p:grpSpPr>
        <p:grpSp>
          <p:nvGrpSpPr>
            <p:cNvPr id="33" name="组合 32"/>
            <p:cNvGrpSpPr/>
            <p:nvPr/>
          </p:nvGrpSpPr>
          <p:grpSpPr>
            <a:xfrm>
              <a:off x="5153997" y="5590506"/>
              <a:ext cx="1684036" cy="485987"/>
              <a:chOff x="4124723" y="1669743"/>
              <a:chExt cx="1684036" cy="485987"/>
            </a:xfrm>
          </p:grpSpPr>
          <p:sp>
            <p:nvSpPr>
              <p:cNvPr id="34" name="_s1038"/>
              <p:cNvSpPr>
                <a:spLocks noChangeArrowheads="1"/>
              </p:cNvSpPr>
              <p:nvPr/>
            </p:nvSpPr>
            <p:spPr bwMode="auto">
              <a:xfrm>
                <a:off x="4124723" y="1849730"/>
                <a:ext cx="1458885" cy="306000"/>
              </a:xfrm>
              <a:prstGeom prst="roundRect">
                <a:avLst>
                  <a:gd name="adj" fmla="val 16667"/>
                </a:avLst>
              </a:prstGeom>
              <a:noFill/>
              <a:ln w="6350">
                <a:noFill/>
                <a:round/>
              </a:ln>
            </p:spPr>
            <p:txBody>
              <a:bodyPr wrap="none" lIns="0" tIns="0" rIns="0" bIns="0" anchor="ctr" anchorCtr="1"/>
              <a:lstStyle/>
              <a:p>
                <a:pPr>
                  <a:spcBef>
                    <a:spcPts val="300"/>
                  </a:spcBef>
                  <a:defRPr/>
                </a:pPr>
                <a:r>
                  <a:rPr lang="zh-CN" altLang="en-US" sz="1100" b="0" dirty="0">
                    <a:solidFill>
                      <a:srgbClr val="303030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连接卡尺使用</a:t>
                </a:r>
                <a:endParaRPr lang="en-US" altLang="zh-CN" sz="1100" b="0" dirty="0">
                  <a:solidFill>
                    <a:srgbClr val="303030"/>
                  </a:solidFill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4349874" y="1669743"/>
                <a:ext cx="14588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b="0" dirty="0">
                    <a:solidFill>
                      <a:srgbClr val="9B9B9B"/>
                    </a:solidFill>
                    <a:latin typeface="思源黑体 CN Regular" panose="020B0500000000000000" charset="-122"/>
                    <a:ea typeface="思源黑体 CN Regular" panose="020B0500000000000000" charset="-122"/>
                  </a:rPr>
                  <a:t>发射器</a:t>
                </a:r>
                <a:endParaRPr lang="zh-CN" altLang="en-US" sz="1000" b="0" kern="0" dirty="0">
                  <a:solidFill>
                    <a:srgbClr val="231916"/>
                  </a:solidFill>
                  <a:effectLst/>
                  <a:latin typeface="思源黑体 CN Regular" panose="020B0500000000000000" charset="-122"/>
                  <a:ea typeface="思源黑体 CN Regular" panose="020B0500000000000000" charset="-122"/>
                </a:endParaRPr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001" y="5396830"/>
              <a:ext cx="2198677" cy="1209112"/>
            </a:xfrm>
            <a:prstGeom prst="rect">
              <a:avLst/>
            </a:prstGeom>
          </p:spPr>
        </p:pic>
        <p:cxnSp>
          <p:nvCxnSpPr>
            <p:cNvPr id="58" name="直接连接符 57"/>
            <p:cNvCxnSpPr/>
            <p:nvPr/>
          </p:nvCxnSpPr>
          <p:spPr bwMode="auto">
            <a:xfrm>
              <a:off x="5957889" y="5719011"/>
              <a:ext cx="1074146" cy="0"/>
            </a:xfrm>
            <a:prstGeom prst="line">
              <a:avLst/>
            </a:prstGeom>
            <a:solidFill>
              <a:srgbClr val="808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0" name="组合 29"/>
          <p:cNvGrpSpPr/>
          <p:nvPr/>
        </p:nvGrpSpPr>
        <p:grpSpPr>
          <a:xfrm>
            <a:off x="7672952" y="4094651"/>
            <a:ext cx="1593305" cy="486165"/>
            <a:chOff x="4204821" y="1669743"/>
            <a:chExt cx="1593305" cy="486165"/>
          </a:xfrm>
        </p:grpSpPr>
        <p:sp>
          <p:nvSpPr>
            <p:cNvPr id="31" name="_s1038"/>
            <p:cNvSpPr>
              <a:spLocks noChangeArrowheads="1"/>
            </p:cNvSpPr>
            <p:nvPr/>
          </p:nvSpPr>
          <p:spPr bwMode="auto">
            <a:xfrm>
              <a:off x="4204821" y="1849908"/>
              <a:ext cx="1458885" cy="306000"/>
            </a:xfrm>
            <a:prstGeom prst="roundRect">
              <a:avLst>
                <a:gd name="adj" fmla="val 16667"/>
              </a:avLst>
            </a:prstGeom>
            <a:noFill/>
            <a:ln w="6350">
              <a:noFill/>
              <a:round/>
            </a:ln>
          </p:spPr>
          <p:txBody>
            <a:bodyPr wrap="none" lIns="0" tIns="0" rIns="0" bIns="0" anchor="ctr" anchorCtr="1"/>
            <a:lstStyle/>
            <a:p>
              <a:pPr>
                <a:spcBef>
                  <a:spcPts val="300"/>
                </a:spcBef>
                <a:defRPr/>
              </a:pPr>
              <a:r>
                <a:rPr lang="zh-CN" altLang="en-US" sz="1100" b="0" dirty="0">
                  <a:solidFill>
                    <a:srgbClr val="30303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连接千分尺使用</a:t>
              </a:r>
              <a:endParaRPr lang="en-US" altLang="zh-CN" sz="1100" b="0" dirty="0">
                <a:solidFill>
                  <a:srgbClr val="30303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39241" y="1669743"/>
              <a:ext cx="14588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0" dirty="0">
                  <a:solidFill>
                    <a:srgbClr val="9B9B9B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发射器</a:t>
              </a:r>
              <a:endParaRPr lang="zh-CN" altLang="en-US" sz="1000" b="0" kern="0" dirty="0">
                <a:solidFill>
                  <a:srgbClr val="231916"/>
                </a:solidFill>
                <a:effectLst/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59863" y="4233233"/>
            <a:ext cx="1427356" cy="193658"/>
            <a:chOff x="6081732" y="3803343"/>
            <a:chExt cx="1427356" cy="193658"/>
          </a:xfrm>
        </p:grpSpPr>
        <p:cxnSp>
          <p:nvCxnSpPr>
            <p:cNvPr id="4" name="直接连接符 3"/>
            <p:cNvCxnSpPr/>
            <p:nvPr/>
          </p:nvCxnSpPr>
          <p:spPr bwMode="auto">
            <a:xfrm>
              <a:off x="6081732" y="3803343"/>
              <a:ext cx="1427356" cy="0"/>
            </a:xfrm>
            <a:prstGeom prst="line">
              <a:avLst/>
            </a:prstGeom>
            <a:solidFill>
              <a:srgbClr val="808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" name="直接连接符 6"/>
            <p:cNvCxnSpPr/>
            <p:nvPr/>
          </p:nvCxnSpPr>
          <p:spPr bwMode="auto">
            <a:xfrm flipV="1">
              <a:off x="7509088" y="3803343"/>
              <a:ext cx="0" cy="193658"/>
            </a:xfrm>
            <a:prstGeom prst="line">
              <a:avLst/>
            </a:prstGeom>
            <a:solidFill>
              <a:srgbClr val="808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2976">
            <a:off x="8780402" y="4183301"/>
            <a:ext cx="1936777" cy="86196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-10719" y="1325481"/>
            <a:ext cx="8745144" cy="70922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文本框 21"/>
          <p:cNvSpPr txBox="1"/>
          <p:nvPr/>
        </p:nvSpPr>
        <p:spPr>
          <a:xfrm>
            <a:off x="535084" y="1397946"/>
            <a:ext cx="5950275" cy="59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 量具连接发射器发送数据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接收器接收数据</a:t>
            </a:r>
            <a:endParaRPr lang="en-US" altLang="zh-CN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 传输距离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15m (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无遮挡、无电磁干扰条件下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)</a:t>
            </a:r>
            <a:endParaRPr lang="en-US" altLang="zh-CN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6" name="文本框 21"/>
          <p:cNvSpPr txBox="1"/>
          <p:nvPr/>
        </p:nvSpPr>
        <p:spPr>
          <a:xfrm>
            <a:off x="3822894" y="1396920"/>
            <a:ext cx="4282882" cy="59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ct val="150000"/>
              </a:lnSpc>
              <a:spcBef>
                <a:spcPts val="3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 触发发射器采集按键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,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通过无线传输方式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将测量数据传输至电脑/手机</a:t>
            </a:r>
            <a:endParaRPr lang="zh-CN" altLang="en-US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  <a:sym typeface="+mn-ea"/>
            </a:endParaRPr>
          </a:p>
          <a:p>
            <a:pPr lvl="0" algn="l">
              <a:lnSpc>
                <a:spcPct val="150000"/>
              </a:lnSpc>
              <a:spcBef>
                <a:spcPts val="30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 可定制AES128数据加密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  <a:sym typeface="+mn-ea"/>
              </a:rPr>
              <a:t>增强数据安全性</a:t>
            </a:r>
            <a:endParaRPr lang="zh-CN" altLang="en-US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圆角矩形标注 41"/>
          <p:cNvSpPr>
            <a:spLocks noChangeArrowheads="1"/>
          </p:cNvSpPr>
          <p:nvPr/>
        </p:nvSpPr>
        <p:spPr bwMode="auto">
          <a:xfrm>
            <a:off x="767678" y="3383480"/>
            <a:ext cx="5074876" cy="2060192"/>
          </a:xfrm>
          <a:prstGeom prst="roundRect">
            <a:avLst>
              <a:gd name="adj" fmla="val 3722"/>
            </a:avLst>
          </a:prstGeom>
          <a:solidFill>
            <a:srgbClr val="FFFFFF"/>
          </a:solidFill>
          <a:ln w="6350" algn="ctr">
            <a:noFill/>
            <a:round/>
          </a:ln>
        </p:spPr>
        <p:txBody>
          <a:bodyPr anchor="ctr"/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en-US" altLang="zh-CN" sz="1600" b="0" dirty="0">
              <a:solidFill>
                <a:srgbClr val="FFFFFF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79573" y="3555856"/>
            <a:ext cx="1911587" cy="1599638"/>
            <a:chOff x="1022555" y="2873426"/>
            <a:chExt cx="2336279" cy="195502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55" b="43575"/>
            <a:stretch>
              <a:fillRect/>
            </a:stretch>
          </p:blipFill>
          <p:spPr>
            <a:xfrm>
              <a:off x="1167895" y="2873426"/>
              <a:ext cx="2190939" cy="1955024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022555" y="4326195"/>
              <a:ext cx="398676" cy="5022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2" name="_s1038"/>
          <p:cNvSpPr>
            <a:spLocks noChangeArrowheads="1"/>
          </p:cNvSpPr>
          <p:nvPr/>
        </p:nvSpPr>
        <p:spPr bwMode="auto">
          <a:xfrm>
            <a:off x="2424251" y="5290672"/>
            <a:ext cx="1568033" cy="306000"/>
          </a:xfrm>
          <a:prstGeom prst="roundRect">
            <a:avLst>
              <a:gd name="adj" fmla="val 16667"/>
            </a:avLst>
          </a:prstGeom>
          <a:solidFill>
            <a:srgbClr val="00684D"/>
          </a:solidFill>
          <a:ln w="6350">
            <a:noFill/>
            <a:round/>
          </a:ln>
        </p:spPr>
        <p:txBody>
          <a:bodyPr wrap="none" lIns="0" tIns="0" rIns="0" bIns="0" anchor="ctr" anchorCtr="1"/>
          <a:lstStyle/>
          <a:p>
            <a:pPr>
              <a:spcBef>
                <a:spcPts val="300"/>
              </a:spcBef>
              <a:defRPr/>
            </a:pPr>
            <a:r>
              <a:rPr lang="zh-CN" altLang="en-US" sz="1200" b="0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连接电脑</a:t>
            </a:r>
            <a:r>
              <a:rPr lang="en-US" altLang="zh-CN" sz="1200" b="0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/</a:t>
            </a:r>
            <a:r>
              <a:rPr lang="zh-CN" altLang="en-US" sz="1200" b="0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手机</a:t>
            </a:r>
            <a:r>
              <a:rPr lang="en-US" altLang="zh-CN" sz="1200" b="0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/</a:t>
            </a:r>
            <a:r>
              <a:rPr lang="zh-CN" altLang="en-US" sz="1200" b="0" dirty="0">
                <a:solidFill>
                  <a:srgbClr val="FFFFFF"/>
                </a:solidFill>
                <a:latin typeface="思源黑体 Normal" panose="020B0400000000000000" pitchFamily="34" charset="-122"/>
                <a:ea typeface="思源黑体 Normal" panose="020B0400000000000000" pitchFamily="34" charset="-122"/>
              </a:rPr>
              <a:t>平板</a:t>
            </a:r>
            <a:endParaRPr lang="en-US" altLang="zh-CN" sz="1200" b="0" dirty="0">
              <a:solidFill>
                <a:srgbClr val="FFFFFF"/>
              </a:solidFill>
              <a:latin typeface="思源黑体 Normal" panose="020B0400000000000000" pitchFamily="34" charset="-122"/>
              <a:ea typeface="思源黑体 Normal" panose="020B0400000000000000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881" y="3939881"/>
            <a:ext cx="1437809" cy="83664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815" y="4022906"/>
            <a:ext cx="823778" cy="850447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31">
            <a:off x="8972571" y="2168647"/>
            <a:ext cx="213223" cy="21322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31">
            <a:off x="9884326" y="4149079"/>
            <a:ext cx="213223" cy="213223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31">
            <a:off x="9111054" y="5664537"/>
            <a:ext cx="213223" cy="213223"/>
          </a:xfrm>
          <a:prstGeom prst="rect">
            <a:avLst/>
          </a:prstGeom>
        </p:spPr>
      </p:pic>
      <p:cxnSp>
        <p:nvCxnSpPr>
          <p:cNvPr id="53" name="直接连接符 52"/>
          <p:cNvCxnSpPr/>
          <p:nvPr/>
        </p:nvCxnSpPr>
        <p:spPr bwMode="auto">
          <a:xfrm>
            <a:off x="9787219" y="4594474"/>
            <a:ext cx="995296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直接连接符 56"/>
          <p:cNvCxnSpPr/>
          <p:nvPr/>
        </p:nvCxnSpPr>
        <p:spPr bwMode="auto">
          <a:xfrm>
            <a:off x="9398683" y="3280024"/>
            <a:ext cx="995296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直接连接符 59"/>
          <p:cNvCxnSpPr/>
          <p:nvPr/>
        </p:nvCxnSpPr>
        <p:spPr bwMode="auto">
          <a:xfrm flipV="1">
            <a:off x="9090320" y="5627023"/>
            <a:ext cx="1044743" cy="261804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圆角矩形 24"/>
          <p:cNvSpPr>
            <a:spLocks noChangeArrowheads="1"/>
          </p:cNvSpPr>
          <p:nvPr/>
        </p:nvSpPr>
        <p:spPr bwMode="auto">
          <a:xfrm>
            <a:off x="10454745" y="3140247"/>
            <a:ext cx="1079254" cy="268398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数据采集按键</a:t>
            </a:r>
            <a:endParaRPr lang="zh-CN" altLang="en-US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4" name="圆角矩形 24"/>
          <p:cNvSpPr>
            <a:spLocks noChangeArrowheads="1"/>
          </p:cNvSpPr>
          <p:nvPr/>
        </p:nvSpPr>
        <p:spPr bwMode="auto">
          <a:xfrm>
            <a:off x="10898270" y="4445126"/>
            <a:ext cx="1079254" cy="268398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数据采集按键</a:t>
            </a:r>
            <a:endParaRPr lang="zh-CN" altLang="en-US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65" name="圆角矩形 24"/>
          <p:cNvSpPr>
            <a:spLocks noChangeArrowheads="1"/>
          </p:cNvSpPr>
          <p:nvPr/>
        </p:nvSpPr>
        <p:spPr bwMode="auto">
          <a:xfrm>
            <a:off x="10262926" y="5476327"/>
            <a:ext cx="1079254" cy="268398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数据采集按键</a:t>
            </a:r>
            <a:endParaRPr lang="zh-CN" altLang="en-US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87211">
            <a:off x="836064" y="4471517"/>
            <a:ext cx="213223" cy="21322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1715">
            <a:off x="3885673" y="3856998"/>
            <a:ext cx="213223" cy="21322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10570">
            <a:off x="4659577" y="4631442"/>
            <a:ext cx="213223" cy="2132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533832" y="2782529"/>
            <a:ext cx="10658168" cy="3136490"/>
          </a:xfrm>
          <a:prstGeom prst="rect">
            <a:avLst/>
          </a:prstGeom>
          <a:solidFill>
            <a:srgbClr val="F9F9F9"/>
          </a:solidFill>
          <a:ln w="3175" cap="flat" cmpd="sng" algn="ctr">
            <a:noFill/>
            <a:prstDash val="solid"/>
            <a:miter lim="800000"/>
          </a:ln>
          <a:effectLst>
            <a:outerShdw blurRad="238252" dist="119126" dir="2700001" algn="tl" rotWithShape="0">
              <a:schemeClr val="bg2">
                <a:lumMod val="60000"/>
                <a:lumOff val="40000"/>
                <a:alpha val="40000"/>
              </a:schemeClr>
            </a:outerShdw>
          </a:effectLst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无线数据传输内置无线量具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0719" y="1325481"/>
            <a:ext cx="8745144" cy="70922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文本框 21"/>
          <p:cNvSpPr txBox="1"/>
          <p:nvPr/>
        </p:nvSpPr>
        <p:spPr>
          <a:xfrm>
            <a:off x="535085" y="1397946"/>
            <a:ext cx="3160616" cy="59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内置无线量具发送数据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接收器接收数据</a:t>
            </a:r>
            <a:endParaRPr lang="en-US" altLang="zh-CN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传输距离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10m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(无遮挡、无电磁干扰条件下)</a:t>
            </a:r>
            <a:endParaRPr lang="zh-CN" altLang="en-US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3" name="文本框 21"/>
          <p:cNvSpPr txBox="1"/>
          <p:nvPr/>
        </p:nvSpPr>
        <p:spPr>
          <a:xfrm>
            <a:off x="3822894" y="1396920"/>
            <a:ext cx="4282882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触发量具采集按键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通过无线传输方式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将测量数据传输至电脑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/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手机</a:t>
            </a:r>
            <a:endParaRPr lang="en-US" altLang="zh-CN" sz="1000" b="0" dirty="0">
              <a:solidFill>
                <a:srgbClr val="FFFFFF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pic>
        <p:nvPicPr>
          <p:cNvPr id="5" name="Picture 1" descr="D:\PPT推广\照片\1113-2最终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643" y="3883313"/>
            <a:ext cx="2229913" cy="830643"/>
          </a:xfrm>
          <a:prstGeom prst="rect">
            <a:avLst/>
          </a:prstGeom>
          <a:noFill/>
        </p:spPr>
      </p:pic>
      <p:cxnSp>
        <p:nvCxnSpPr>
          <p:cNvPr id="8" name="直接连接符 81"/>
          <p:cNvCxnSpPr>
            <a:cxnSpLocks noChangeShapeType="1"/>
          </p:cNvCxnSpPr>
          <p:nvPr/>
        </p:nvCxnSpPr>
        <p:spPr bwMode="auto">
          <a:xfrm>
            <a:off x="3255380" y="4161241"/>
            <a:ext cx="168476" cy="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</a:ln>
        </p:spPr>
      </p:cxnSp>
      <p:pic>
        <p:nvPicPr>
          <p:cNvPr id="9" name="Picture 7" descr="C:\Users\DELL\Desktop\1113-芯片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923" y="3695993"/>
            <a:ext cx="497005" cy="533038"/>
          </a:xfrm>
          <a:prstGeom prst="rect">
            <a:avLst/>
          </a:prstGeom>
          <a:noFill/>
        </p:spPr>
      </p:pic>
      <p:sp>
        <p:nvSpPr>
          <p:cNvPr id="10" name="圆角矩形 46"/>
          <p:cNvSpPr/>
          <p:nvPr/>
        </p:nvSpPr>
        <p:spPr bwMode="auto">
          <a:xfrm>
            <a:off x="3424069" y="3690246"/>
            <a:ext cx="488582" cy="539417"/>
          </a:xfrm>
          <a:prstGeom prst="roundRect">
            <a:avLst>
              <a:gd name="adj" fmla="val 6260"/>
            </a:avLst>
          </a:prstGeom>
          <a:noFill/>
          <a:ln w="6350" algn="ctr">
            <a:solidFill>
              <a:schemeClr val="tx1"/>
            </a:solidFill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858916" y="3652362"/>
            <a:ext cx="764951" cy="371829"/>
            <a:chOff x="3858916" y="3652362"/>
            <a:chExt cx="764951" cy="371829"/>
          </a:xfrm>
        </p:grpSpPr>
        <p:cxnSp>
          <p:nvCxnSpPr>
            <p:cNvPr id="12" name="直接连接符 81"/>
            <p:cNvCxnSpPr>
              <a:cxnSpLocks noChangeShapeType="1"/>
            </p:cNvCxnSpPr>
            <p:nvPr/>
          </p:nvCxnSpPr>
          <p:spPr bwMode="auto">
            <a:xfrm flipH="1">
              <a:off x="3858916" y="3907366"/>
              <a:ext cx="158075" cy="34394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sp>
          <p:nvSpPr>
            <p:cNvPr id="30" name="圆角矩形 24"/>
            <p:cNvSpPr>
              <a:spLocks noChangeArrowheads="1"/>
            </p:cNvSpPr>
            <p:nvPr/>
          </p:nvSpPr>
          <p:spPr bwMode="auto">
            <a:xfrm>
              <a:off x="4018433" y="3652362"/>
              <a:ext cx="605434" cy="371829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按键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554054" y="4267371"/>
            <a:ext cx="651963" cy="773796"/>
            <a:chOff x="2554054" y="4267371"/>
            <a:chExt cx="651963" cy="773796"/>
          </a:xfrm>
        </p:grpSpPr>
        <p:cxnSp>
          <p:nvCxnSpPr>
            <p:cNvPr id="6" name="直接连接符 81"/>
            <p:cNvCxnSpPr>
              <a:cxnSpLocks noChangeShapeType="1"/>
            </p:cNvCxnSpPr>
            <p:nvPr/>
          </p:nvCxnSpPr>
          <p:spPr bwMode="auto">
            <a:xfrm>
              <a:off x="2856606" y="4267371"/>
              <a:ext cx="0" cy="381304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sp>
          <p:nvSpPr>
            <p:cNvPr id="31" name="圆角矩形 24"/>
            <p:cNvSpPr>
              <a:spLocks noChangeArrowheads="1"/>
            </p:cNvSpPr>
            <p:nvPr/>
          </p:nvSpPr>
          <p:spPr bwMode="auto">
            <a:xfrm>
              <a:off x="2554054" y="4659864"/>
              <a:ext cx="651963" cy="381303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信号灯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945">
            <a:off x="3792031" y="3730366"/>
            <a:ext cx="118532" cy="118532"/>
          </a:xfrm>
          <a:prstGeom prst="rect">
            <a:avLst/>
          </a:prstGeom>
        </p:spPr>
      </p:pic>
      <p:sp>
        <p:nvSpPr>
          <p:cNvPr id="24" name="矩形: 一个圆顶角，剪去另一个顶角 23"/>
          <p:cNvSpPr/>
          <p:nvPr/>
        </p:nvSpPr>
        <p:spPr>
          <a:xfrm flipH="1">
            <a:off x="3728" y="2414702"/>
            <a:ext cx="2304096" cy="3735268"/>
          </a:xfrm>
          <a:prstGeom prst="snipRoundRect">
            <a:avLst>
              <a:gd name="adj1" fmla="val 26982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8873" y="3429000"/>
            <a:ext cx="2130542" cy="1790200"/>
            <a:chOff x="5072245" y="3519717"/>
            <a:chExt cx="1974142" cy="165878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2245" y="3519717"/>
              <a:ext cx="1974142" cy="1658784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51161">
              <a:off x="5179229" y="4532194"/>
              <a:ext cx="213223" cy="213223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110" y="3673737"/>
            <a:ext cx="881923" cy="1529007"/>
          </a:xfrm>
          <a:prstGeom prst="rect">
            <a:avLst/>
          </a:prstGeom>
        </p:spPr>
      </p:pic>
      <p:grpSp>
        <p:nvGrpSpPr>
          <p:cNvPr id="50" name="组合 49"/>
          <p:cNvGrpSpPr/>
          <p:nvPr/>
        </p:nvGrpSpPr>
        <p:grpSpPr>
          <a:xfrm>
            <a:off x="5584896" y="4107982"/>
            <a:ext cx="1048954" cy="381303"/>
            <a:chOff x="2856606" y="4110784"/>
            <a:chExt cx="1048954" cy="381303"/>
          </a:xfrm>
        </p:grpSpPr>
        <p:cxnSp>
          <p:nvCxnSpPr>
            <p:cNvPr id="51" name="直接连接符 81"/>
            <p:cNvCxnSpPr>
              <a:cxnSpLocks noChangeShapeType="1"/>
            </p:cNvCxnSpPr>
            <p:nvPr/>
          </p:nvCxnSpPr>
          <p:spPr bwMode="auto">
            <a:xfrm>
              <a:off x="2856606" y="4267371"/>
              <a:ext cx="511104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sp>
          <p:nvSpPr>
            <p:cNvPr id="52" name="圆角矩形 24"/>
            <p:cNvSpPr>
              <a:spLocks noChangeArrowheads="1"/>
            </p:cNvSpPr>
            <p:nvPr/>
          </p:nvSpPr>
          <p:spPr bwMode="auto">
            <a:xfrm>
              <a:off x="3253597" y="4110784"/>
              <a:ext cx="651963" cy="381303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信号灯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cxnSp>
        <p:nvCxnSpPr>
          <p:cNvPr id="54" name="直接连接符 81"/>
          <p:cNvCxnSpPr>
            <a:cxnSpLocks noChangeShapeType="1"/>
          </p:cNvCxnSpPr>
          <p:nvPr/>
        </p:nvCxnSpPr>
        <p:spPr bwMode="auto">
          <a:xfrm flipV="1">
            <a:off x="5653128" y="3500438"/>
            <a:ext cx="0" cy="55723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</a:ln>
        </p:spPr>
      </p:cxnSp>
      <p:sp>
        <p:nvSpPr>
          <p:cNvPr id="49" name="圆角矩形 24"/>
          <p:cNvSpPr>
            <a:spLocks noChangeArrowheads="1"/>
          </p:cNvSpPr>
          <p:nvPr/>
        </p:nvSpPr>
        <p:spPr bwMode="auto">
          <a:xfrm>
            <a:off x="5437475" y="3227215"/>
            <a:ext cx="605434" cy="371829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数据采集</a:t>
            </a:r>
            <a:endParaRPr lang="en-US" altLang="zh-CN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按键</a:t>
            </a:r>
            <a:endParaRPr lang="zh-CN" altLang="en-US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200" y="3791983"/>
            <a:ext cx="2306608" cy="973501"/>
          </a:xfrm>
          <a:prstGeom prst="rect">
            <a:avLst/>
          </a:prstGeom>
        </p:spPr>
      </p:pic>
      <p:grpSp>
        <p:nvGrpSpPr>
          <p:cNvPr id="59" name="组合 58"/>
          <p:cNvGrpSpPr/>
          <p:nvPr/>
        </p:nvGrpSpPr>
        <p:grpSpPr>
          <a:xfrm>
            <a:off x="7620477" y="4244666"/>
            <a:ext cx="651963" cy="924276"/>
            <a:chOff x="3253597" y="3567811"/>
            <a:chExt cx="651963" cy="924276"/>
          </a:xfrm>
        </p:grpSpPr>
        <p:cxnSp>
          <p:nvCxnSpPr>
            <p:cNvPr id="60" name="直接连接符 81"/>
            <p:cNvCxnSpPr>
              <a:cxnSpLocks noChangeShapeType="1"/>
            </p:cNvCxnSpPr>
            <p:nvPr/>
          </p:nvCxnSpPr>
          <p:spPr bwMode="auto">
            <a:xfrm flipH="1">
              <a:off x="3441163" y="3567811"/>
              <a:ext cx="9818" cy="572136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sp>
          <p:nvSpPr>
            <p:cNvPr id="61" name="圆角矩形 24"/>
            <p:cNvSpPr>
              <a:spLocks noChangeArrowheads="1"/>
            </p:cNvSpPr>
            <p:nvPr/>
          </p:nvSpPr>
          <p:spPr bwMode="auto">
            <a:xfrm>
              <a:off x="3253597" y="4110784"/>
              <a:ext cx="651963" cy="381303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信号灯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cxnSp>
        <p:nvCxnSpPr>
          <p:cNvPr id="62" name="直接连接符 81"/>
          <p:cNvCxnSpPr>
            <a:cxnSpLocks noChangeShapeType="1"/>
          </p:cNvCxnSpPr>
          <p:nvPr/>
        </p:nvCxnSpPr>
        <p:spPr bwMode="auto">
          <a:xfrm flipV="1">
            <a:off x="8086405" y="3610188"/>
            <a:ext cx="0" cy="55723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</a:ln>
        </p:spPr>
      </p:cxnSp>
      <p:sp>
        <p:nvSpPr>
          <p:cNvPr id="63" name="圆角矩形 24"/>
          <p:cNvSpPr>
            <a:spLocks noChangeArrowheads="1"/>
          </p:cNvSpPr>
          <p:nvPr/>
        </p:nvSpPr>
        <p:spPr bwMode="auto">
          <a:xfrm>
            <a:off x="7754070" y="3336965"/>
            <a:ext cx="605434" cy="371829"/>
          </a:xfrm>
          <a:prstGeom prst="roundRect">
            <a:avLst>
              <a:gd name="adj" fmla="val 16667"/>
            </a:avLst>
          </a:prstGeom>
          <a:solidFill>
            <a:srgbClr val="E2EDE9"/>
          </a:soli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数据采集</a:t>
            </a:r>
            <a:endParaRPr lang="en-US" altLang="zh-CN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  <a:p>
            <a:pPr algn="ctr"/>
            <a:r>
              <a: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按键</a:t>
            </a:r>
            <a:endParaRPr lang="zh-CN" altLang="en-US" sz="1000" b="0" dirty="0">
              <a:solidFill>
                <a:srgbClr val="000000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9589284" y="3607555"/>
            <a:ext cx="2316808" cy="1510474"/>
            <a:chOff x="9375887" y="3607555"/>
            <a:chExt cx="2316808" cy="1510474"/>
          </a:xfrm>
        </p:grpSpPr>
        <p:pic>
          <p:nvPicPr>
            <p:cNvPr id="14" name="Picture 4" descr="C:\Users\DELL\Desktop\1141-WL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9375887" y="3757420"/>
              <a:ext cx="2155959" cy="974493"/>
            </a:xfrm>
            <a:prstGeom prst="rect">
              <a:avLst/>
            </a:prstGeom>
            <a:noFill/>
          </p:spPr>
        </p:pic>
        <p:cxnSp>
          <p:nvCxnSpPr>
            <p:cNvPr id="15" name="直接连接符 81"/>
            <p:cNvCxnSpPr>
              <a:cxnSpLocks noChangeShapeType="1"/>
            </p:cNvCxnSpPr>
            <p:nvPr/>
          </p:nvCxnSpPr>
          <p:spPr bwMode="auto">
            <a:xfrm>
              <a:off x="9809490" y="4325355"/>
              <a:ext cx="0" cy="440129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cxnSp>
          <p:nvCxnSpPr>
            <p:cNvPr id="17" name="直接连接符 81"/>
            <p:cNvCxnSpPr>
              <a:cxnSpLocks noChangeShapeType="1"/>
            </p:cNvCxnSpPr>
            <p:nvPr/>
          </p:nvCxnSpPr>
          <p:spPr bwMode="auto">
            <a:xfrm>
              <a:off x="10257917" y="4173088"/>
              <a:ext cx="153088" cy="844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pic>
          <p:nvPicPr>
            <p:cNvPr id="18" name="Picture 6" descr="C:\Users\DELL\Desktop\1141--芯片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0393438" y="3607555"/>
              <a:ext cx="589391" cy="621954"/>
            </a:xfrm>
            <a:prstGeom prst="rect">
              <a:avLst/>
            </a:prstGeom>
            <a:noFill/>
          </p:spPr>
        </p:pic>
        <p:sp>
          <p:nvSpPr>
            <p:cNvPr id="19" name="圆角矩形 42"/>
            <p:cNvSpPr/>
            <p:nvPr/>
          </p:nvSpPr>
          <p:spPr bwMode="auto">
            <a:xfrm>
              <a:off x="10410890" y="3608193"/>
              <a:ext cx="556859" cy="612686"/>
            </a:xfrm>
            <a:prstGeom prst="roundRect">
              <a:avLst>
                <a:gd name="adj" fmla="val 6260"/>
              </a:avLst>
            </a:prstGeom>
            <a:noFill/>
            <a:ln w="6350" algn="ctr">
              <a:solidFill>
                <a:schemeClr val="tx1"/>
              </a:solidFill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cxnSp>
          <p:nvCxnSpPr>
            <p:cNvPr id="21" name="直接连接符 81"/>
            <p:cNvCxnSpPr>
              <a:cxnSpLocks noChangeShapeType="1"/>
            </p:cNvCxnSpPr>
            <p:nvPr/>
          </p:nvCxnSpPr>
          <p:spPr bwMode="auto">
            <a:xfrm flipH="1">
              <a:off x="10881623" y="3892676"/>
              <a:ext cx="244547" cy="7902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</a:ln>
          </p:spPr>
        </p:cxnSp>
        <p:sp>
          <p:nvSpPr>
            <p:cNvPr id="32" name="圆角矩形 24"/>
            <p:cNvSpPr>
              <a:spLocks noChangeArrowheads="1"/>
            </p:cNvSpPr>
            <p:nvPr/>
          </p:nvSpPr>
          <p:spPr bwMode="auto">
            <a:xfrm>
              <a:off x="9510140" y="4736726"/>
              <a:ext cx="598700" cy="381303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信号灯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93945">
              <a:off x="10808521" y="3628315"/>
              <a:ext cx="134632" cy="134632"/>
            </a:xfrm>
            <a:prstGeom prst="rect">
              <a:avLst/>
            </a:prstGeom>
          </p:spPr>
        </p:pic>
        <p:sp>
          <p:nvSpPr>
            <p:cNvPr id="20" name="圆角矩形 24"/>
            <p:cNvSpPr>
              <a:spLocks noChangeArrowheads="1"/>
            </p:cNvSpPr>
            <p:nvPr/>
          </p:nvSpPr>
          <p:spPr bwMode="auto">
            <a:xfrm>
              <a:off x="11103304" y="3697398"/>
              <a:ext cx="589391" cy="371829"/>
            </a:xfrm>
            <a:prstGeom prst="roundRect">
              <a:avLst>
                <a:gd name="adj" fmla="val 16667"/>
              </a:avLst>
            </a:prstGeom>
            <a:solidFill>
              <a:srgbClr val="E2EDE9"/>
            </a:solidFill>
            <a:ln w="6350">
              <a:noFill/>
              <a:round/>
            </a:ln>
          </p:spPr>
          <p:txBody>
            <a:bodyPr lIns="0" tIns="0" rIns="0" bIns="0" anchor="ctr" anchorCtr="1"/>
            <a:lstStyle/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数据采集</a:t>
              </a:r>
              <a:endParaRPr lang="en-US" altLang="zh-CN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rgbClr val="000000"/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按键</a:t>
              </a:r>
              <a:endParaRPr lang="zh-CN" altLang="en-US" sz="1000" b="0" dirty="0">
                <a:solidFill>
                  <a:srgbClr val="000000"/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cxnSp>
        <p:nvCxnSpPr>
          <p:cNvPr id="76" name="直接连接符 75"/>
          <p:cNvCxnSpPr/>
          <p:nvPr/>
        </p:nvCxnSpPr>
        <p:spPr bwMode="auto">
          <a:xfrm>
            <a:off x="4866968" y="3500438"/>
            <a:ext cx="0" cy="1668504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77" name="直接连接符 76"/>
          <p:cNvCxnSpPr/>
          <p:nvPr/>
        </p:nvCxnSpPr>
        <p:spPr bwMode="auto">
          <a:xfrm>
            <a:off x="6848168" y="3496819"/>
            <a:ext cx="0" cy="1668504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ysDot"/>
            <a:round/>
            <a:headEnd type="none" w="med" len="med"/>
            <a:tailEnd type="none" w="med" len="med"/>
          </a:ln>
        </p:spPr>
      </p:cxnSp>
      <p:cxnSp>
        <p:nvCxnSpPr>
          <p:cNvPr id="78" name="直接连接符 77"/>
          <p:cNvCxnSpPr/>
          <p:nvPr/>
        </p:nvCxnSpPr>
        <p:spPr bwMode="auto">
          <a:xfrm>
            <a:off x="9384891" y="3496819"/>
            <a:ext cx="0" cy="1668504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ysDot"/>
            <a:round/>
            <a:headEnd type="none" w="med" len="med"/>
            <a:tailEnd type="none" w="med" len="med"/>
          </a:ln>
        </p:spPr>
      </p:cxnSp>
      <p:pic>
        <p:nvPicPr>
          <p:cNvPr id="80" name="图片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945">
            <a:off x="5714338" y="3882765"/>
            <a:ext cx="118532" cy="118532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3945">
            <a:off x="8167150" y="3789580"/>
            <a:ext cx="118532" cy="1185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17429" y="3922523"/>
            <a:ext cx="6070527" cy="18496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90668" y="3922523"/>
            <a:ext cx="4083904" cy="18496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7429" y="2661114"/>
            <a:ext cx="6070527" cy="126524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90667" y="2659045"/>
            <a:ext cx="4083904" cy="126524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无线数据传输接收器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pic>
        <p:nvPicPr>
          <p:cNvPr id="5" name="Picture 2" descr="C:\Users\DELL\Desktop\7315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35137" y="1595356"/>
            <a:ext cx="1471313" cy="1411334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85000"/>
                <a:lumOff val="15000"/>
              </a:schemeClr>
            </a:outerShdw>
          </a:effectLst>
        </p:spPr>
      </p:pic>
      <p:pic>
        <p:nvPicPr>
          <p:cNvPr id="9" name="Picture 4" descr="C:\Users\DELL\Desktop\7315-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0492" y="2276554"/>
            <a:ext cx="1153554" cy="742983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85000"/>
                <a:lumOff val="15000"/>
              </a:schemeClr>
            </a:outerShdw>
          </a:effectLst>
        </p:spPr>
      </p:pic>
      <p:pic>
        <p:nvPicPr>
          <p:cNvPr id="10" name="Picture 2" descr="C:\Users\DELL\Desktop\7315-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1689" y="2265079"/>
            <a:ext cx="1172798" cy="74161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lumMod val="85000"/>
                <a:lumOff val="15000"/>
              </a:scheme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3934190" y="6238291"/>
            <a:ext cx="43236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可根据需求切换录入数据后跳格方向</a:t>
            </a:r>
            <a:r>
              <a:rPr lang="en-US" altLang="zh-CN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, </a:t>
            </a:r>
            <a:r>
              <a:rPr lang="zh-CN" altLang="en-US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向下或向右</a:t>
            </a:r>
            <a:r>
              <a:rPr lang="en-US" altLang="zh-CN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; </a:t>
            </a:r>
            <a:r>
              <a:rPr lang="zh-CN" altLang="en-US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也可根据客户要求定制</a:t>
            </a:r>
            <a:endParaRPr lang="zh-CN" altLang="en-US" sz="1100" b="0" kern="0" dirty="0">
              <a:solidFill>
                <a:schemeClr val="bg1">
                  <a:lumMod val="10000"/>
                </a:schemeClr>
              </a:solidFill>
              <a:effectLst/>
              <a:latin typeface="+mj-lt"/>
              <a:ea typeface="思源黑体 CN Regular" panose="020B0500000000000000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5084" y="3194263"/>
            <a:ext cx="2602058" cy="577835"/>
            <a:chOff x="735084" y="2668136"/>
            <a:chExt cx="2602058" cy="577835"/>
          </a:xfrm>
        </p:grpSpPr>
        <p:sp>
          <p:nvSpPr>
            <p:cNvPr id="21" name="文本框 20"/>
            <p:cNvSpPr txBox="1"/>
            <p:nvPr/>
          </p:nvSpPr>
          <p:spPr>
            <a:xfrm>
              <a:off x="735084" y="2668136"/>
              <a:ext cx="260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单路接收器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(</a:t>
              </a:r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键盘信号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)</a:t>
              </a:r>
              <a:endParaRPr lang="en-US" altLang="zh-CN" sz="16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35084" y="2999750"/>
              <a:ext cx="2602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0" dirty="0">
                  <a:solidFill>
                    <a:srgbClr val="FFFFFF"/>
                  </a:solidFill>
                  <a:latin typeface="+mj-lt"/>
                  <a:ea typeface="思源黑体 CN Regular" panose="020B0500000000000000" charset="-122"/>
                </a:rPr>
                <a:t>单路接收器只可连接</a:t>
              </a:r>
              <a:r>
                <a:rPr lang="en-US" altLang="zh-CN" sz="1000" b="0" dirty="0">
                  <a:solidFill>
                    <a:srgbClr val="FFFFFF"/>
                  </a:solidFill>
                  <a:latin typeface="+mj-lt"/>
                  <a:ea typeface="思源黑体 CN Regular" panose="020B0500000000000000" charset="-122"/>
                </a:rPr>
                <a:t>1</a:t>
              </a:r>
              <a:r>
                <a:rPr lang="zh-CN" altLang="en-US" sz="1000" b="0" dirty="0">
                  <a:solidFill>
                    <a:srgbClr val="FFFFFF"/>
                  </a:solidFill>
                  <a:latin typeface="+mj-lt"/>
                  <a:ea typeface="思源黑体 CN Regular" panose="020B0500000000000000" charset="-122"/>
                </a:rPr>
                <a:t>个发射器</a:t>
              </a:r>
              <a:endParaRPr lang="zh-CN" altLang="en-US" sz="1000" b="0" kern="0" dirty="0">
                <a:solidFill>
                  <a:srgbClr val="FFFFFF"/>
                </a:solidFill>
                <a:effectLst/>
                <a:latin typeface="+mj-lt"/>
                <a:ea typeface="思源黑体 CN Regular" panose="020B050000000000000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754815" y="3191363"/>
            <a:ext cx="2602058" cy="577835"/>
            <a:chOff x="656428" y="2526827"/>
            <a:chExt cx="2602058" cy="577835"/>
          </a:xfrm>
        </p:grpSpPr>
        <p:sp>
          <p:nvSpPr>
            <p:cNvPr id="25" name="文本框 24"/>
            <p:cNvSpPr txBox="1"/>
            <p:nvPr/>
          </p:nvSpPr>
          <p:spPr>
            <a:xfrm>
              <a:off x="656428" y="2526827"/>
              <a:ext cx="260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多路接收器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(</a:t>
              </a:r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键盘信号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)</a:t>
              </a:r>
              <a:endParaRPr lang="en-US" altLang="zh-CN" sz="16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56428" y="2858441"/>
              <a:ext cx="2602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多路接收器可连接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6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个发射器</a:t>
              </a:r>
              <a:endParaRPr lang="zh-CN" altLang="en-US" sz="1000" b="0" kern="0" dirty="0">
                <a:solidFill>
                  <a:srgbClr val="FFFFFF"/>
                </a:solidFill>
                <a:effectLst/>
                <a:ea typeface="思源黑体 CN Regular" panose="020B0500000000000000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43804" y="3189988"/>
            <a:ext cx="3994183" cy="576724"/>
            <a:chOff x="656427" y="2526827"/>
            <a:chExt cx="3994183" cy="576724"/>
          </a:xfrm>
        </p:grpSpPr>
        <p:sp>
          <p:nvSpPr>
            <p:cNvPr id="29" name="文本框 28"/>
            <p:cNvSpPr txBox="1"/>
            <p:nvPr/>
          </p:nvSpPr>
          <p:spPr>
            <a:xfrm>
              <a:off x="656428" y="2526827"/>
              <a:ext cx="26020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多路接收器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(</a:t>
              </a:r>
              <a:r>
                <a:rPr lang="zh-CN" altLang="en-US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串口信号</a:t>
              </a:r>
              <a:r>
                <a:rPr lang="en-US" altLang="zh-CN" sz="16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)</a:t>
              </a:r>
              <a:endParaRPr lang="en-US" altLang="zh-CN" sz="16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6427" y="2858441"/>
              <a:ext cx="3994183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可连接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16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个发射器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每个发射器有唯一的识别码</a:t>
              </a:r>
              <a:endPara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7872659" y="4089893"/>
            <a:ext cx="1885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90170" indent="-9017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适用于</a:t>
            </a:r>
            <a:r>
              <a:rPr lang="en-US" altLang="zh-CN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windows</a:t>
            </a: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系统的电脑</a:t>
            </a:r>
            <a:endParaRPr lang="en-US" altLang="zh-CN" sz="1000" b="0" dirty="0">
              <a:solidFill>
                <a:srgbClr val="30303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90170" indent="-9017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输出串口信号</a:t>
            </a:r>
            <a:r>
              <a:rPr lang="en-US" altLang="zh-CN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30303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配合软件使用</a:t>
            </a:r>
            <a:endParaRPr lang="zh-CN" altLang="en-US" sz="1000" b="0" dirty="0">
              <a:solidFill>
                <a:srgbClr val="30303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90170" indent="-90170" algn="l"/>
            <a:endParaRPr lang="zh-CN" altLang="en-US" sz="1000" b="0" kern="0" dirty="0">
              <a:solidFill>
                <a:srgbClr val="231916"/>
              </a:solidFill>
              <a:effectLst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87698" y="4089893"/>
            <a:ext cx="5467350" cy="1245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90170" indent="-90170" algn="just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rgbClr val="303030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适用于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windows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、安卓、苹果系统的电脑和手机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识别为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HID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键盘设备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采集的数据被电脑识别为等同键盘输入数据并按回车键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例如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12.34↙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。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无需安装驱动程序和软件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可将数据传送至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excel, word, txt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等文件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适用于任何可接收键盘输入数值的软件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0719" y="1325481"/>
            <a:ext cx="4877994" cy="521116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21"/>
          <p:cNvSpPr txBox="1"/>
          <p:nvPr/>
        </p:nvSpPr>
        <p:spPr>
          <a:xfrm>
            <a:off x="535305" y="1416685"/>
            <a:ext cx="373951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  接收器连接发射器或内置无线量具</a:t>
            </a:r>
            <a:r>
              <a:rPr lang="en-US" altLang="zh-CN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通过无线方式</a:t>
            </a:r>
            <a:r>
              <a:rPr lang="en-US" altLang="zh-CN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  <a:sym typeface="+mn-ea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接收数据</a:t>
            </a:r>
            <a:endParaRPr lang="zh-CN" altLang="en-US" sz="1000" b="0" kern="0" dirty="0">
              <a:solidFill>
                <a:srgbClr val="231916"/>
              </a:solidFill>
              <a:effectLst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769312" y="6162675"/>
            <a:ext cx="6670650" cy="390525"/>
            <a:chOff x="2264487" y="6162675"/>
            <a:chExt cx="6670650" cy="390525"/>
          </a:xfrm>
        </p:grpSpPr>
        <p:cxnSp>
          <p:nvCxnSpPr>
            <p:cNvPr id="16" name="直接连接符 15"/>
            <p:cNvCxnSpPr/>
            <p:nvPr/>
          </p:nvCxnSpPr>
          <p:spPr bwMode="auto">
            <a:xfrm>
              <a:off x="2264487" y="6162675"/>
              <a:ext cx="6670650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 bwMode="auto">
            <a:xfrm>
              <a:off x="2264487" y="6553200"/>
              <a:ext cx="6670650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7677" y="691708"/>
            <a:ext cx="932589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Excel</a:t>
            </a:r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定向输入软件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(7315-2</a:t>
            </a:r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接收器标配）</a:t>
            </a:r>
            <a:endParaRPr lang="zh-CN" altLang="en-US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10719" y="1325481"/>
            <a:ext cx="5478069" cy="610945"/>
            <a:chOff x="-10719" y="1325481"/>
            <a:chExt cx="5478069" cy="610945"/>
          </a:xfrm>
        </p:grpSpPr>
        <p:sp>
          <p:nvSpPr>
            <p:cNvPr id="4" name="矩形 3"/>
            <p:cNvSpPr/>
            <p:nvPr/>
          </p:nvSpPr>
          <p:spPr>
            <a:xfrm>
              <a:off x="-10719" y="1325481"/>
              <a:ext cx="5478069" cy="521116"/>
            </a:xfrm>
            <a:prstGeom prst="rect">
              <a:avLst/>
            </a:prstGeom>
            <a:gradFill>
              <a:gsLst>
                <a:gs pos="0">
                  <a:srgbClr val="00966F"/>
                </a:gs>
                <a:gs pos="63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文本框 21"/>
            <p:cNvSpPr txBox="1"/>
            <p:nvPr/>
          </p:nvSpPr>
          <p:spPr>
            <a:xfrm>
              <a:off x="602864" y="1416996"/>
              <a:ext cx="4460240" cy="519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 algn="just">
                <a:lnSpc>
                  <a:spcPts val="19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可将多个量具测量数据传输至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excel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指定区域内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方便数据管理</a:t>
              </a:r>
              <a:r>
                <a:rPr lang="en-US" altLang="zh-CN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rgbClr val="FFFFFF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提高效率</a:t>
              </a:r>
              <a:endPara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algn="l"/>
              <a:endParaRPr lang="zh-CN" altLang="en-US" sz="1200" b="0" kern="0" dirty="0">
                <a:solidFill>
                  <a:srgbClr val="231916"/>
                </a:solidFill>
                <a:effectLst/>
                <a:ea typeface="楷体_GB2312" panose="0201060903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24800" y="2090563"/>
            <a:ext cx="10920723" cy="4346576"/>
            <a:chOff x="624800" y="2090563"/>
            <a:chExt cx="10920723" cy="4346576"/>
          </a:xfrm>
        </p:grpSpPr>
        <p:grpSp>
          <p:nvGrpSpPr>
            <p:cNvPr id="96" name="组合 95"/>
            <p:cNvGrpSpPr/>
            <p:nvPr/>
          </p:nvGrpSpPr>
          <p:grpSpPr>
            <a:xfrm>
              <a:off x="624800" y="2090563"/>
              <a:ext cx="10920723" cy="4346576"/>
              <a:chOff x="624800" y="2090563"/>
              <a:chExt cx="10920723" cy="4346576"/>
            </a:xfrm>
          </p:grpSpPr>
          <p:sp>
            <p:nvSpPr>
              <p:cNvPr id="9" name="矩形 8"/>
              <p:cNvSpPr/>
              <p:nvPr/>
            </p:nvSpPr>
            <p:spPr bwMode="auto">
              <a:xfrm>
                <a:off x="6408400" y="2090563"/>
                <a:ext cx="5137123" cy="4322681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</a:ln>
            </p:spPr>
            <p:txBody>
              <a:bodyPr rtlCol="0" anchor="ctr"/>
              <a:lstStyle/>
              <a:p>
                <a:pPr algn="ctr"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endParaRPr lang="zh-CN" altLang="en-US" sz="1200" b="0" dirty="0">
                  <a:latin typeface="Arial" panose="020B0604020202020204"/>
                </a:endParaRPr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434776" y="2120772"/>
                <a:ext cx="5110633" cy="4292471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6478" y="2138646"/>
                <a:ext cx="5137123" cy="4291773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 bwMode="auto">
              <a:xfrm>
                <a:off x="624800" y="2114458"/>
                <a:ext cx="5158801" cy="4322681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</a:ln>
            </p:spPr>
            <p:txBody>
              <a:bodyPr rtlCol="0" anchor="ctr"/>
              <a:lstStyle/>
              <a:p>
                <a:pPr algn="ctr"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endParaRPr lang="zh-CN" altLang="en-US" sz="1200" b="0" dirty="0">
                  <a:latin typeface="Arial" panose="020B0604020202020204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2021297" y="4230984"/>
                <a:ext cx="86109" cy="1477881"/>
                <a:chOff x="2021297" y="4230984"/>
                <a:chExt cx="86109" cy="1477881"/>
              </a:xfrm>
            </p:grpSpPr>
            <p:sp>
              <p:nvSpPr>
                <p:cNvPr id="21" name="箭头: 下 20"/>
                <p:cNvSpPr/>
                <p:nvPr/>
              </p:nvSpPr>
              <p:spPr>
                <a:xfrm>
                  <a:off x="2021297" y="4230984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箭头: 下 21"/>
                <p:cNvSpPr/>
                <p:nvPr/>
              </p:nvSpPr>
              <p:spPr>
                <a:xfrm>
                  <a:off x="2021297" y="4498845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箭头: 下 22"/>
                <p:cNvSpPr/>
                <p:nvPr/>
              </p:nvSpPr>
              <p:spPr>
                <a:xfrm>
                  <a:off x="2021297" y="4766706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箭头: 下 23"/>
                <p:cNvSpPr/>
                <p:nvPr/>
              </p:nvSpPr>
              <p:spPr>
                <a:xfrm>
                  <a:off x="2021297" y="5034567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箭头: 下 24"/>
                <p:cNvSpPr/>
                <p:nvPr/>
              </p:nvSpPr>
              <p:spPr>
                <a:xfrm>
                  <a:off x="2021297" y="5292868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箭头: 下 25"/>
                <p:cNvSpPr/>
                <p:nvPr/>
              </p:nvSpPr>
              <p:spPr>
                <a:xfrm>
                  <a:off x="2021297" y="5560729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2892834" y="4230485"/>
                <a:ext cx="86109" cy="1477881"/>
                <a:chOff x="2021297" y="4230984"/>
                <a:chExt cx="86109" cy="1477881"/>
              </a:xfrm>
            </p:grpSpPr>
            <p:sp>
              <p:nvSpPr>
                <p:cNvPr id="29" name="箭头: 下 28"/>
                <p:cNvSpPr/>
                <p:nvPr/>
              </p:nvSpPr>
              <p:spPr>
                <a:xfrm>
                  <a:off x="2021297" y="4230984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箭头: 下 29"/>
                <p:cNvSpPr/>
                <p:nvPr/>
              </p:nvSpPr>
              <p:spPr>
                <a:xfrm>
                  <a:off x="2021297" y="4498845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箭头: 下 30"/>
                <p:cNvSpPr/>
                <p:nvPr/>
              </p:nvSpPr>
              <p:spPr>
                <a:xfrm>
                  <a:off x="2021297" y="4766706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箭头: 下 31"/>
                <p:cNvSpPr/>
                <p:nvPr/>
              </p:nvSpPr>
              <p:spPr>
                <a:xfrm>
                  <a:off x="2021297" y="5034567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箭头: 下 32"/>
                <p:cNvSpPr/>
                <p:nvPr/>
              </p:nvSpPr>
              <p:spPr>
                <a:xfrm>
                  <a:off x="2021297" y="5292868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箭头: 下 33"/>
                <p:cNvSpPr/>
                <p:nvPr/>
              </p:nvSpPr>
              <p:spPr>
                <a:xfrm>
                  <a:off x="2021297" y="5560729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3678262" y="4234749"/>
                <a:ext cx="86109" cy="1477881"/>
                <a:chOff x="2021297" y="4230984"/>
                <a:chExt cx="86109" cy="1477881"/>
              </a:xfrm>
            </p:grpSpPr>
            <p:sp>
              <p:nvSpPr>
                <p:cNvPr id="36" name="箭头: 下 35"/>
                <p:cNvSpPr/>
                <p:nvPr/>
              </p:nvSpPr>
              <p:spPr>
                <a:xfrm>
                  <a:off x="2021297" y="4230984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箭头: 下 36"/>
                <p:cNvSpPr/>
                <p:nvPr/>
              </p:nvSpPr>
              <p:spPr>
                <a:xfrm>
                  <a:off x="2021297" y="4498845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箭头: 下 37"/>
                <p:cNvSpPr/>
                <p:nvPr/>
              </p:nvSpPr>
              <p:spPr>
                <a:xfrm>
                  <a:off x="2021297" y="4766706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箭头: 下 38"/>
                <p:cNvSpPr/>
                <p:nvPr/>
              </p:nvSpPr>
              <p:spPr>
                <a:xfrm>
                  <a:off x="2021297" y="5034567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箭头: 下 39"/>
                <p:cNvSpPr/>
                <p:nvPr/>
              </p:nvSpPr>
              <p:spPr>
                <a:xfrm>
                  <a:off x="2021297" y="5292868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箭头: 下 40"/>
                <p:cNvSpPr/>
                <p:nvPr/>
              </p:nvSpPr>
              <p:spPr>
                <a:xfrm>
                  <a:off x="2021297" y="5560729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组合 41"/>
              <p:cNvGrpSpPr/>
              <p:nvPr/>
            </p:nvGrpSpPr>
            <p:grpSpPr>
              <a:xfrm>
                <a:off x="4527598" y="4234749"/>
                <a:ext cx="86109" cy="1477881"/>
                <a:chOff x="2021297" y="4230984"/>
                <a:chExt cx="86109" cy="1477881"/>
              </a:xfrm>
            </p:grpSpPr>
            <p:sp>
              <p:nvSpPr>
                <p:cNvPr id="43" name="箭头: 下 42"/>
                <p:cNvSpPr/>
                <p:nvPr/>
              </p:nvSpPr>
              <p:spPr>
                <a:xfrm>
                  <a:off x="2021297" y="4230984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箭头: 下 43"/>
                <p:cNvSpPr/>
                <p:nvPr/>
              </p:nvSpPr>
              <p:spPr>
                <a:xfrm>
                  <a:off x="2021297" y="4498845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箭头: 下 44"/>
                <p:cNvSpPr/>
                <p:nvPr/>
              </p:nvSpPr>
              <p:spPr>
                <a:xfrm>
                  <a:off x="2021297" y="4766706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箭头: 下 45"/>
                <p:cNvSpPr/>
                <p:nvPr/>
              </p:nvSpPr>
              <p:spPr>
                <a:xfrm>
                  <a:off x="2021297" y="5034567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箭头: 下 46"/>
                <p:cNvSpPr/>
                <p:nvPr/>
              </p:nvSpPr>
              <p:spPr>
                <a:xfrm>
                  <a:off x="2021297" y="5292868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箭头: 下 47"/>
                <p:cNvSpPr/>
                <p:nvPr/>
              </p:nvSpPr>
              <p:spPr>
                <a:xfrm>
                  <a:off x="2021297" y="5560729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5344513" y="4229487"/>
                <a:ext cx="86109" cy="1477881"/>
                <a:chOff x="2021297" y="4230984"/>
                <a:chExt cx="86109" cy="1477881"/>
              </a:xfrm>
            </p:grpSpPr>
            <p:sp>
              <p:nvSpPr>
                <p:cNvPr id="50" name="箭头: 下 49"/>
                <p:cNvSpPr/>
                <p:nvPr/>
              </p:nvSpPr>
              <p:spPr>
                <a:xfrm>
                  <a:off x="2021297" y="4230984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箭头: 下 50"/>
                <p:cNvSpPr/>
                <p:nvPr/>
              </p:nvSpPr>
              <p:spPr>
                <a:xfrm>
                  <a:off x="2021297" y="4498845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箭头: 下 51"/>
                <p:cNvSpPr/>
                <p:nvPr/>
              </p:nvSpPr>
              <p:spPr>
                <a:xfrm>
                  <a:off x="2021297" y="4766706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箭头: 下 52"/>
                <p:cNvSpPr/>
                <p:nvPr/>
              </p:nvSpPr>
              <p:spPr>
                <a:xfrm>
                  <a:off x="2021297" y="5034567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箭头: 下 53"/>
                <p:cNvSpPr/>
                <p:nvPr/>
              </p:nvSpPr>
              <p:spPr>
                <a:xfrm>
                  <a:off x="2021297" y="5292868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箭头: 下 54"/>
                <p:cNvSpPr/>
                <p:nvPr/>
              </p:nvSpPr>
              <p:spPr>
                <a:xfrm>
                  <a:off x="2021297" y="5560729"/>
                  <a:ext cx="86109" cy="148136"/>
                </a:xfrm>
                <a:prstGeom prst="downArrow">
                  <a:avLst/>
                </a:prstGeom>
                <a:solidFill>
                  <a:srgbClr val="FF0000"/>
                </a:solidFill>
                <a:ln w="3175" cap="flat" cmpd="sng" algn="ctr">
                  <a:noFill/>
                  <a:prstDash val="solid"/>
                  <a:miter lim="800000"/>
                </a:ln>
                <a:effectLst>
                  <a:outerShdw blurRad="238252" dist="119126" dir="2700001" algn="tl" rotWithShape="0">
                    <a:srgbClr val="275B89">
                      <a:alpha val="40000"/>
                    </a:srgbClr>
                  </a:outerShdw>
                </a:effectLst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箭头: 下 56"/>
              <p:cNvSpPr/>
              <p:nvPr/>
            </p:nvSpPr>
            <p:spPr>
              <a:xfrm>
                <a:off x="9478978" y="4228923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箭头: 下 57"/>
              <p:cNvSpPr/>
              <p:nvPr/>
            </p:nvSpPr>
            <p:spPr>
              <a:xfrm>
                <a:off x="9478978" y="4496784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箭头: 下 58"/>
              <p:cNvSpPr/>
              <p:nvPr/>
            </p:nvSpPr>
            <p:spPr>
              <a:xfrm>
                <a:off x="9478978" y="4764645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箭头: 下 59"/>
              <p:cNvSpPr/>
              <p:nvPr/>
            </p:nvSpPr>
            <p:spPr>
              <a:xfrm>
                <a:off x="9478978" y="5032506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箭头: 下 60"/>
              <p:cNvSpPr/>
              <p:nvPr/>
            </p:nvSpPr>
            <p:spPr>
              <a:xfrm>
                <a:off x="9478978" y="5290807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箭头: 下 61"/>
              <p:cNvSpPr/>
              <p:nvPr/>
            </p:nvSpPr>
            <p:spPr>
              <a:xfrm>
                <a:off x="9478978" y="5558668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箭头: 下 62"/>
              <p:cNvSpPr/>
              <p:nvPr/>
            </p:nvSpPr>
            <p:spPr>
              <a:xfrm rot="16200000">
                <a:off x="8210081" y="3953725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箭头: 下 63"/>
              <p:cNvSpPr/>
              <p:nvPr/>
            </p:nvSpPr>
            <p:spPr>
              <a:xfrm rot="16200000">
                <a:off x="8210082" y="4212904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箭头: 下 64"/>
              <p:cNvSpPr/>
              <p:nvPr/>
            </p:nvSpPr>
            <p:spPr>
              <a:xfrm rot="16200000">
                <a:off x="8210081" y="4479268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箭头: 下 65"/>
              <p:cNvSpPr/>
              <p:nvPr/>
            </p:nvSpPr>
            <p:spPr>
              <a:xfrm rot="16200000">
                <a:off x="8210081" y="4745631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箭头: 下 66"/>
              <p:cNvSpPr/>
              <p:nvPr/>
            </p:nvSpPr>
            <p:spPr>
              <a:xfrm rot="16200000">
                <a:off x="8210081" y="5016663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箭头: 下 67"/>
              <p:cNvSpPr/>
              <p:nvPr/>
            </p:nvSpPr>
            <p:spPr>
              <a:xfrm rot="16200000">
                <a:off x="8210082" y="5259947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箭头: 下 68"/>
              <p:cNvSpPr/>
              <p:nvPr/>
            </p:nvSpPr>
            <p:spPr>
              <a:xfrm rot="16200000">
                <a:off x="8210082" y="5526310"/>
                <a:ext cx="86109" cy="418540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箭头: 下 69"/>
              <p:cNvSpPr/>
              <p:nvPr/>
            </p:nvSpPr>
            <p:spPr>
              <a:xfrm rot="16200000">
                <a:off x="8138645" y="5868779"/>
                <a:ext cx="86109" cy="27566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72" name="直接箭头连接符 71"/>
              <p:cNvCxnSpPr/>
              <p:nvPr/>
            </p:nvCxnSpPr>
            <p:spPr bwMode="auto">
              <a:xfrm flipH="1">
                <a:off x="8043866" y="4201156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3" name="直接箭头连接符 72"/>
              <p:cNvCxnSpPr/>
              <p:nvPr/>
            </p:nvCxnSpPr>
            <p:spPr bwMode="auto">
              <a:xfrm flipH="1">
                <a:off x="8043867" y="4480472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4" name="直接箭头连接符 73"/>
              <p:cNvCxnSpPr/>
              <p:nvPr/>
            </p:nvCxnSpPr>
            <p:spPr bwMode="auto">
              <a:xfrm flipH="1">
                <a:off x="8043751" y="4741759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5" name="直接箭头连接符 74"/>
              <p:cNvCxnSpPr/>
              <p:nvPr/>
            </p:nvCxnSpPr>
            <p:spPr bwMode="auto">
              <a:xfrm flipH="1">
                <a:off x="8043752" y="5021075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6" name="直接箭头连接符 75"/>
              <p:cNvCxnSpPr/>
              <p:nvPr/>
            </p:nvCxnSpPr>
            <p:spPr bwMode="auto">
              <a:xfrm flipH="1">
                <a:off x="8043751" y="5265609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7" name="直接箭头连接符 76"/>
              <p:cNvCxnSpPr/>
              <p:nvPr/>
            </p:nvCxnSpPr>
            <p:spPr bwMode="auto">
              <a:xfrm flipH="1">
                <a:off x="8043752" y="5524100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cxnSp>
            <p:nvCxnSpPr>
              <p:cNvPr id="78" name="直接箭头连接符 77"/>
              <p:cNvCxnSpPr/>
              <p:nvPr/>
            </p:nvCxnSpPr>
            <p:spPr bwMode="auto">
              <a:xfrm flipH="1">
                <a:off x="8043867" y="5794775"/>
                <a:ext cx="418540" cy="162068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sp>
            <p:nvSpPr>
              <p:cNvPr id="79" name="箭头: 下 78"/>
              <p:cNvSpPr/>
              <p:nvPr/>
            </p:nvSpPr>
            <p:spPr>
              <a:xfrm>
                <a:off x="10307427" y="4223994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0" name="箭头: 下 79"/>
              <p:cNvSpPr/>
              <p:nvPr/>
            </p:nvSpPr>
            <p:spPr>
              <a:xfrm>
                <a:off x="10307427" y="4491855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箭头: 下 80"/>
              <p:cNvSpPr/>
              <p:nvPr/>
            </p:nvSpPr>
            <p:spPr>
              <a:xfrm>
                <a:off x="10307427" y="4759716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箭头: 下 81"/>
              <p:cNvSpPr/>
              <p:nvPr/>
            </p:nvSpPr>
            <p:spPr>
              <a:xfrm>
                <a:off x="10307427" y="5027577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3" name="箭头: 下 82"/>
              <p:cNvSpPr/>
              <p:nvPr/>
            </p:nvSpPr>
            <p:spPr>
              <a:xfrm>
                <a:off x="10307427" y="5285878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箭头: 下 83"/>
              <p:cNvSpPr/>
              <p:nvPr/>
            </p:nvSpPr>
            <p:spPr>
              <a:xfrm>
                <a:off x="10307427" y="5553739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86" name="箭头: 下 85"/>
              <p:cNvSpPr/>
              <p:nvPr/>
            </p:nvSpPr>
            <p:spPr>
              <a:xfrm>
                <a:off x="10307427" y="5811232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87" name="直接箭头连接符 86"/>
              <p:cNvCxnSpPr/>
              <p:nvPr/>
            </p:nvCxnSpPr>
            <p:spPr bwMode="auto">
              <a:xfrm flipV="1">
                <a:off x="10419912" y="4162995"/>
                <a:ext cx="522552" cy="1787780"/>
              </a:xfrm>
              <a:prstGeom prst="straightConnector1">
                <a:avLst/>
              </a:prstGeom>
              <a:solidFill>
                <a:srgbClr val="808000"/>
              </a:solidFill>
              <a:ln w="9525" cap="flat" cmpd="sng" algn="ctr">
                <a:solidFill>
                  <a:srgbClr val="0070C0"/>
                </a:solidFill>
                <a:prstDash val="sysDash"/>
                <a:round/>
                <a:headEnd type="none" w="med" len="med"/>
                <a:tailEnd type="triangle"/>
              </a:ln>
            </p:spPr>
          </p:cxnSp>
          <p:sp>
            <p:nvSpPr>
              <p:cNvPr id="90" name="箭头: 下 89"/>
              <p:cNvSpPr/>
              <p:nvPr/>
            </p:nvSpPr>
            <p:spPr>
              <a:xfrm>
                <a:off x="11117743" y="4224589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1" name="箭头: 下 90"/>
              <p:cNvSpPr/>
              <p:nvPr/>
            </p:nvSpPr>
            <p:spPr>
              <a:xfrm>
                <a:off x="11117743" y="4492450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2" name="箭头: 下 91"/>
              <p:cNvSpPr/>
              <p:nvPr/>
            </p:nvSpPr>
            <p:spPr>
              <a:xfrm>
                <a:off x="11117743" y="4760311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3" name="箭头: 下 92"/>
              <p:cNvSpPr/>
              <p:nvPr/>
            </p:nvSpPr>
            <p:spPr>
              <a:xfrm>
                <a:off x="11117743" y="5028172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4" name="箭头: 下 93"/>
              <p:cNvSpPr/>
              <p:nvPr/>
            </p:nvSpPr>
            <p:spPr>
              <a:xfrm>
                <a:off x="11117743" y="5286473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5" name="箭头: 下 94"/>
              <p:cNvSpPr/>
              <p:nvPr/>
            </p:nvSpPr>
            <p:spPr>
              <a:xfrm>
                <a:off x="11117743" y="5554334"/>
                <a:ext cx="86109" cy="148136"/>
              </a:xfrm>
              <a:prstGeom prst="downArrow">
                <a:avLst/>
              </a:prstGeom>
              <a:solidFill>
                <a:srgbClr val="FF0000"/>
              </a:solidFill>
              <a:ln w="3175" cap="flat" cmpd="sng" algn="ctr">
                <a:noFill/>
                <a:prstDash val="solid"/>
                <a:miter lim="800000"/>
              </a:ln>
              <a:effectLst>
                <a:outerShdw blurRad="238252" dist="119126" dir="2700001" algn="tl" rotWithShape="0">
                  <a:srgbClr val="275B89">
                    <a:alpha val="40000"/>
                  </a:srgbClr>
                </a:outerShdw>
              </a:effectLst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7" name="矩形 96"/>
            <p:cNvSpPr/>
            <p:nvPr/>
          </p:nvSpPr>
          <p:spPr>
            <a:xfrm>
              <a:off x="1609725" y="4029074"/>
              <a:ext cx="876300" cy="2137217"/>
            </a:xfrm>
            <a:prstGeom prst="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518978" y="4029074"/>
              <a:ext cx="817727" cy="2137217"/>
            </a:xfrm>
            <a:prstGeom prst="rect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3369658" y="4029074"/>
              <a:ext cx="773717" cy="2137217"/>
            </a:xfrm>
            <a:prstGeom prst="rect">
              <a:avLst/>
            </a:prstGeom>
            <a:noFill/>
            <a:ln w="28575" cap="flat" cmpd="sng" algn="ctr">
              <a:solidFill>
                <a:srgbClr val="E76125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4170573" y="4029074"/>
              <a:ext cx="790175" cy="2137217"/>
            </a:xfrm>
            <a:prstGeom prst="rect">
              <a:avLst/>
            </a:prstGeom>
            <a:noFill/>
            <a:ln w="28575" cap="flat" cmpd="sng" algn="ctr">
              <a:solidFill>
                <a:srgbClr val="00682F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4987124" y="4029074"/>
              <a:ext cx="790175" cy="2137217"/>
            </a:xfrm>
            <a:prstGeom prst="rect">
              <a:avLst/>
            </a:prstGeom>
            <a:noFill/>
            <a:ln w="28575" cap="flat" cmpd="sng" algn="ctr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7399788" y="4019547"/>
              <a:ext cx="1705530" cy="2137217"/>
            </a:xfrm>
            <a:prstGeom prst="rect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9148763" y="4019545"/>
              <a:ext cx="761311" cy="2137217"/>
            </a:xfrm>
            <a:prstGeom prst="rect">
              <a:avLst/>
            </a:prstGeom>
            <a:noFill/>
            <a:ln w="28575" cap="flat" cmpd="sng" algn="ctr">
              <a:solidFill>
                <a:srgbClr val="00B0F0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9953519" y="4019546"/>
              <a:ext cx="1552681" cy="2137217"/>
            </a:xfrm>
            <a:prstGeom prst="rect">
              <a:avLst/>
            </a:prstGeom>
            <a:noFill/>
            <a:ln w="28575" cap="flat" cmpd="sng" algn="ctr">
              <a:solidFill>
                <a:srgbClr val="E76125"/>
              </a:solidFill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13" name="矩形: 一个圆顶角，剪去另一个顶角 12"/>
          <p:cNvSpPr/>
          <p:nvPr/>
        </p:nvSpPr>
        <p:spPr>
          <a:xfrm>
            <a:off x="8445523" y="4157657"/>
            <a:ext cx="3740240" cy="2697458"/>
          </a:xfrm>
          <a:prstGeom prst="snipRoundRect">
            <a:avLst>
              <a:gd name="adj1" fmla="val 14850"/>
              <a:gd name="adj2" fmla="val 0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+mj-lt"/>
                <a:ea typeface="思源黑体 CN Heavy" panose="020B0A00000000000000" pitchFamily="34" charset="-122"/>
              </a:rPr>
              <a:t>数显表无线数据传输</a:t>
            </a:r>
            <a:r>
              <a:rPr lang="en-US" altLang="zh-CN" sz="3200" dirty="0">
                <a:solidFill>
                  <a:srgbClr val="00684D"/>
                </a:solidFill>
                <a:latin typeface="+mj-lt"/>
                <a:ea typeface="思源黑体 CN Heavy" panose="020B0A00000000000000" pitchFamily="34" charset="-122"/>
              </a:rPr>
              <a:t>(</a:t>
            </a:r>
            <a:r>
              <a:rPr lang="zh-CN" altLang="en-US" sz="3200" dirty="0">
                <a:solidFill>
                  <a:srgbClr val="00684D"/>
                </a:solidFill>
                <a:latin typeface="+mj-lt"/>
                <a:ea typeface="思源黑体 CN Heavy" panose="020B0A00000000000000" pitchFamily="34" charset="-122"/>
              </a:rPr>
              <a:t>远程控制型</a:t>
            </a:r>
            <a:r>
              <a:rPr lang="en-US" altLang="zh-CN" sz="3200" dirty="0">
                <a:solidFill>
                  <a:srgbClr val="00684D"/>
                </a:solidFill>
                <a:latin typeface="+mj-lt"/>
                <a:ea typeface="思源黑体 CN Heavy" panose="020B0A00000000000000" pitchFamily="34" charset="-122"/>
              </a:rPr>
              <a:t>) 7213</a:t>
            </a:r>
            <a:endParaRPr lang="en-US" altLang="zh-CN" sz="3200" dirty="0">
              <a:solidFill>
                <a:srgbClr val="00684D"/>
              </a:solidFill>
              <a:latin typeface="+mj-lt"/>
              <a:ea typeface="思源黑体 CN Heavy" panose="020B0A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338939" y="2382949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kern="0" dirty="0">
              <a:solidFill>
                <a:srgbClr val="231916"/>
              </a:solidFill>
              <a:effectLst/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45" y="1612470"/>
            <a:ext cx="950198" cy="957892"/>
          </a:xfrm>
          <a:prstGeom prst="rect">
            <a:avLst/>
          </a:prstGeom>
        </p:spPr>
      </p:pic>
      <p:cxnSp>
        <p:nvCxnSpPr>
          <p:cNvPr id="34" name="直接连接符 33"/>
          <p:cNvCxnSpPr/>
          <p:nvPr/>
        </p:nvCxnSpPr>
        <p:spPr bwMode="auto">
          <a:xfrm flipV="1">
            <a:off x="5969073" y="1844377"/>
            <a:ext cx="924291" cy="566077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556" y="2643201"/>
            <a:ext cx="950198" cy="9578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64" y="3548593"/>
            <a:ext cx="950198" cy="95789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644" y="6003897"/>
            <a:ext cx="1020314" cy="79877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70" y="5341079"/>
            <a:ext cx="1020314" cy="79877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013" y="4505761"/>
            <a:ext cx="1020314" cy="798775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5690385" y="3120513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dirty="0">
              <a:solidFill>
                <a:srgbClr val="9B9B9B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879502" y="3833095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dirty="0">
              <a:solidFill>
                <a:srgbClr val="9B9B9B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872986" y="4562208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dirty="0">
              <a:solidFill>
                <a:srgbClr val="9B9B9B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709550" y="5288172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dirty="0">
              <a:solidFill>
                <a:srgbClr val="9B9B9B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5372106" y="6011790"/>
            <a:ext cx="1458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b="0" dirty="0">
                <a:solidFill>
                  <a:srgbClr val="9B9B9B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发射器</a:t>
            </a:r>
            <a:endParaRPr lang="zh-CN" altLang="en-US" sz="1000" b="0" dirty="0">
              <a:solidFill>
                <a:srgbClr val="9B9B9B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cxnSp>
        <p:nvCxnSpPr>
          <p:cNvPr id="53" name="直接连接符 52"/>
          <p:cNvCxnSpPr/>
          <p:nvPr/>
        </p:nvCxnSpPr>
        <p:spPr bwMode="auto">
          <a:xfrm flipV="1">
            <a:off x="6489754" y="3777854"/>
            <a:ext cx="945387" cy="16415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直接连接符 54"/>
          <p:cNvCxnSpPr/>
          <p:nvPr/>
        </p:nvCxnSpPr>
        <p:spPr bwMode="auto">
          <a:xfrm>
            <a:off x="6491029" y="4707887"/>
            <a:ext cx="714295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直接连接符 56"/>
          <p:cNvCxnSpPr/>
          <p:nvPr/>
        </p:nvCxnSpPr>
        <p:spPr bwMode="auto">
          <a:xfrm>
            <a:off x="6357913" y="5458843"/>
            <a:ext cx="512392" cy="84939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直接连接符 58"/>
          <p:cNvCxnSpPr/>
          <p:nvPr/>
        </p:nvCxnSpPr>
        <p:spPr bwMode="auto">
          <a:xfrm>
            <a:off x="5891113" y="6124156"/>
            <a:ext cx="512392" cy="84939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直接连接符 67"/>
          <p:cNvCxnSpPr/>
          <p:nvPr/>
        </p:nvCxnSpPr>
        <p:spPr bwMode="auto">
          <a:xfrm flipV="1">
            <a:off x="6261511" y="2882656"/>
            <a:ext cx="993659" cy="34097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矩形 3"/>
          <p:cNvSpPr/>
          <p:nvPr/>
        </p:nvSpPr>
        <p:spPr>
          <a:xfrm>
            <a:off x="-10720" y="1325482"/>
            <a:ext cx="4964545" cy="64271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21"/>
          <p:cNvSpPr txBox="1"/>
          <p:nvPr/>
        </p:nvSpPr>
        <p:spPr>
          <a:xfrm>
            <a:off x="535085" y="1352681"/>
            <a:ext cx="4058626" cy="83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  数显表连接发射器发送数据</a:t>
            </a:r>
            <a:r>
              <a:rPr lang="en-US" altLang="zh-CN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接收器接收数据</a:t>
            </a:r>
            <a:endParaRPr lang="en-US" altLang="zh-CN" sz="1000" b="0" dirty="0">
              <a:solidFill>
                <a:srgbClr val="FFFFFF"/>
              </a:solidFill>
              <a:latin typeface="+mj-lt"/>
              <a:ea typeface="思源黑体 CN Regular" panose="020B0500000000000000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  触发接收器采集按键</a:t>
            </a:r>
            <a:r>
              <a:rPr lang="en-US" altLang="zh-CN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将多个数显表测量数据同时传输至电脑</a:t>
            </a:r>
            <a:r>
              <a:rPr lang="en-US" altLang="zh-CN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/</a:t>
            </a:r>
            <a:r>
              <a:rPr lang="zh-CN" altLang="en-US" sz="1000" b="0" dirty="0">
                <a:solidFill>
                  <a:srgbClr val="FFFFFF"/>
                </a:solidFill>
                <a:latin typeface="+mj-lt"/>
                <a:ea typeface="思源黑体 CN Regular" panose="020B0500000000000000" charset="-122"/>
              </a:rPr>
              <a:t>手机</a:t>
            </a:r>
            <a:endParaRPr lang="en-US" altLang="zh-CN" sz="1000" b="0" dirty="0">
              <a:solidFill>
                <a:srgbClr val="FFFFFF"/>
              </a:solidFill>
              <a:latin typeface="+mj-lt"/>
              <a:ea typeface="思源黑体 CN Regular" panose="020B0500000000000000" charset="-122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defRPr/>
            </a:pPr>
            <a:endParaRPr lang="en-US" altLang="zh-CN" sz="1000" b="0" dirty="0">
              <a:solidFill>
                <a:srgbClr val="FFFFFF"/>
              </a:solidFill>
              <a:latin typeface="+mj-lt"/>
              <a:ea typeface="思源黑体 CN Regular" panose="020B0500000000000000" charset="-122"/>
            </a:endParaRPr>
          </a:p>
        </p:txBody>
      </p:sp>
      <p:sp>
        <p:nvSpPr>
          <p:cNvPr id="25" name="圆角矩形标注 41"/>
          <p:cNvSpPr>
            <a:spLocks noChangeArrowheads="1"/>
          </p:cNvSpPr>
          <p:nvPr/>
        </p:nvSpPr>
        <p:spPr bwMode="auto">
          <a:xfrm>
            <a:off x="503951" y="3221056"/>
            <a:ext cx="3527164" cy="2060192"/>
          </a:xfrm>
          <a:prstGeom prst="roundRect">
            <a:avLst>
              <a:gd name="adj" fmla="val 3722"/>
            </a:avLst>
          </a:prstGeom>
          <a:solidFill>
            <a:srgbClr val="FFFFFF"/>
          </a:solidFill>
          <a:ln w="6350" algn="ctr">
            <a:noFill/>
            <a:round/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txBody>
          <a:bodyPr anchor="ctr"/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en-US" altLang="zh-CN" sz="1600" b="0" dirty="0">
              <a:solidFill>
                <a:srgbClr val="FFFFFF"/>
              </a:solidFill>
              <a:latin typeface="思源黑体 Medium" panose="020B0600000000000000" pitchFamily="34" charset="-122"/>
              <a:ea typeface="思源黑体 Medium" panose="020B0600000000000000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39" y="3270123"/>
            <a:ext cx="2180744" cy="1790785"/>
          </a:xfrm>
          <a:prstGeom prst="rect">
            <a:avLst/>
          </a:prstGeom>
        </p:spPr>
      </p:pic>
      <p:cxnSp>
        <p:nvCxnSpPr>
          <p:cNvPr id="52" name="直接连接符 51"/>
          <p:cNvCxnSpPr/>
          <p:nvPr/>
        </p:nvCxnSpPr>
        <p:spPr bwMode="auto">
          <a:xfrm flipH="1" flipV="1">
            <a:off x="1358341" y="4294981"/>
            <a:ext cx="199901" cy="175633"/>
          </a:xfrm>
          <a:prstGeom prst="line">
            <a:avLst/>
          </a:prstGeom>
          <a:solidFill>
            <a:srgbClr val="808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0" name="矩形 59"/>
          <p:cNvSpPr/>
          <p:nvPr/>
        </p:nvSpPr>
        <p:spPr bwMode="auto">
          <a:xfrm>
            <a:off x="1212850" y="5060950"/>
            <a:ext cx="551180" cy="153670"/>
          </a:xfrm>
          <a:prstGeom prst="rect">
            <a:avLst/>
          </a:prstGeom>
          <a:noFill/>
          <a:ln w="6350">
            <a:noFill/>
            <a:round/>
          </a:ln>
        </p:spPr>
        <p:txBody>
          <a:bodyPr wrap="square" lIns="0" tIns="0" rIns="0" bIns="0" rtlCol="0" anchor="ctr" anchorCtr="1">
            <a:noAutofit/>
          </a:bodyPr>
          <a:lstStyle/>
          <a:p>
            <a:pPr lvl="0" algn="l">
              <a:spcBef>
                <a:spcPts val="300"/>
              </a:spcBef>
              <a:buClrTx/>
              <a:buSzTx/>
              <a:buFontTx/>
              <a:defRPr/>
            </a:pP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rPr>
              <a:t>接收器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sym typeface="+mn-ea"/>
            </a:endParaRPr>
          </a:p>
        </p:txBody>
      </p:sp>
      <p:sp>
        <p:nvSpPr>
          <p:cNvPr id="61" name="矩形 60"/>
          <p:cNvSpPr/>
          <p:nvPr/>
        </p:nvSpPr>
        <p:spPr bwMode="auto">
          <a:xfrm>
            <a:off x="723967" y="4125591"/>
            <a:ext cx="755505" cy="153670"/>
          </a:xfrm>
          <a:prstGeom prst="rect">
            <a:avLst/>
          </a:prstGeom>
          <a:noFill/>
          <a:ln w="6350">
            <a:noFill/>
            <a:round/>
          </a:ln>
        </p:spPr>
        <p:txBody>
          <a:bodyPr wrap="square" lIns="0" tIns="0" rIns="0" bIns="0" rtlCol="0" anchor="ctr" anchorCtr="1">
            <a:noAutofit/>
          </a:bodyPr>
          <a:lstStyle/>
          <a:p>
            <a:pPr lvl="0" algn="l">
              <a:spcBef>
                <a:spcPts val="300"/>
              </a:spcBef>
              <a:buClrTx/>
              <a:buSzTx/>
              <a:buFontTx/>
              <a:defRPr/>
            </a:pP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rPr>
              <a:t>采集按键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sym typeface="+mn-ea"/>
            </a:endParaRPr>
          </a:p>
        </p:txBody>
      </p:sp>
      <p:cxnSp>
        <p:nvCxnSpPr>
          <p:cNvPr id="65" name="直接连接符 64"/>
          <p:cNvCxnSpPr/>
          <p:nvPr/>
        </p:nvCxnSpPr>
        <p:spPr bwMode="auto">
          <a:xfrm flipV="1">
            <a:off x="1558242" y="4707528"/>
            <a:ext cx="285750" cy="269167"/>
          </a:xfrm>
          <a:prstGeom prst="line">
            <a:avLst/>
          </a:prstGeom>
          <a:solidFill>
            <a:srgbClr val="808000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7836">
            <a:off x="1490866" y="4182013"/>
            <a:ext cx="213223" cy="21322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353">
            <a:off x="6815699" y="1533111"/>
            <a:ext cx="213223" cy="21322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353">
            <a:off x="7215902" y="2617736"/>
            <a:ext cx="213223" cy="21322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353">
            <a:off x="7434790" y="3523868"/>
            <a:ext cx="213223" cy="21322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8543">
            <a:off x="7295027" y="4493651"/>
            <a:ext cx="213223" cy="213223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353">
            <a:off x="6878312" y="5278952"/>
            <a:ext cx="213223" cy="213223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8543">
            <a:off x="6446048" y="5954848"/>
            <a:ext cx="213223" cy="2132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706543" y="4470614"/>
            <a:ext cx="3190281" cy="15139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009207" y="6330334"/>
            <a:ext cx="2813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按一次接收器采集按键</a:t>
            </a:r>
            <a:r>
              <a:rPr lang="en-US" altLang="zh-CN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,</a:t>
            </a:r>
            <a:r>
              <a:rPr lang="zh-CN" altLang="en-US" sz="1000" b="0" dirty="0">
                <a:solidFill>
                  <a:schemeClr val="bg1">
                    <a:lumMod val="10000"/>
                  </a:schemeClr>
                </a:solidFill>
                <a:latin typeface="+mj-lt"/>
                <a:ea typeface="思源黑体 CN Regular" panose="020B0500000000000000" charset="-122"/>
              </a:rPr>
              <a:t> 可采集多个数显表数据</a:t>
            </a:r>
            <a:endParaRPr lang="zh-CN" altLang="en-US" sz="1000" b="0" dirty="0">
              <a:solidFill>
                <a:schemeClr val="bg1">
                  <a:lumMod val="10000"/>
                </a:schemeClr>
              </a:solidFill>
              <a:latin typeface="+mj-lt"/>
              <a:ea typeface="思源黑体 CN Regular" panose="020B050000000000000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723408" y="6258182"/>
            <a:ext cx="3173416" cy="390525"/>
            <a:chOff x="2264487" y="6162675"/>
            <a:chExt cx="6670650" cy="390525"/>
          </a:xfrm>
        </p:grpSpPr>
        <p:cxnSp>
          <p:nvCxnSpPr>
            <p:cNvPr id="11" name="直接连接符 10"/>
            <p:cNvCxnSpPr/>
            <p:nvPr/>
          </p:nvCxnSpPr>
          <p:spPr bwMode="auto">
            <a:xfrm>
              <a:off x="2264487" y="6162675"/>
              <a:ext cx="6670650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 bwMode="auto">
            <a:xfrm>
              <a:off x="2264487" y="6553200"/>
              <a:ext cx="6670650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2"/>
            <a:ext cx="12192000" cy="68571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05498" y="63983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无线数据传输对标其他品牌优势</a:t>
            </a:r>
            <a:endParaRPr lang="en-US" altLang="zh-CN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04176" y="1378812"/>
            <a:ext cx="5295583" cy="1343304"/>
            <a:chOff x="800417" y="1378812"/>
            <a:chExt cx="5295583" cy="1343304"/>
          </a:xfrm>
        </p:grpSpPr>
        <p:sp>
          <p:nvSpPr>
            <p:cNvPr id="61" name="圆角矩形 46"/>
            <p:cNvSpPr/>
            <p:nvPr/>
          </p:nvSpPr>
          <p:spPr bwMode="auto">
            <a:xfrm>
              <a:off x="1542637" y="1670050"/>
              <a:ext cx="4553363" cy="1052066"/>
            </a:xfrm>
            <a:prstGeom prst="roundRect">
              <a:avLst>
                <a:gd name="adj" fmla="val 6489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723004" y="1847046"/>
              <a:ext cx="4192628" cy="759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接收器具有多种接口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: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包括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USB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、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Type-C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、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Micro USB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和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Lightning,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可适配多种系统终端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包括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Windows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、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Android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或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IOS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系统的电脑、平板或手机。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00417" y="1378812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1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537011" y="1488952"/>
              <a:ext cx="849353" cy="337465"/>
              <a:chOff x="1903372" y="1488952"/>
              <a:chExt cx="849353" cy="33746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903372" y="1529545"/>
                <a:ext cx="849353" cy="275929"/>
              </a:xfrm>
              <a:prstGeom prst="rect">
                <a:avLst/>
              </a:prstGeom>
              <a:solidFill>
                <a:srgbClr val="249C74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927939" y="1488952"/>
                <a:ext cx="800219" cy="337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b="0" kern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兼容性强</a:t>
                </a:r>
                <a:endPara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604176" y="2709960"/>
            <a:ext cx="5295583" cy="1113850"/>
            <a:chOff x="800417" y="2783764"/>
            <a:chExt cx="5295583" cy="1113850"/>
          </a:xfrm>
        </p:grpSpPr>
        <p:sp>
          <p:nvSpPr>
            <p:cNvPr id="62" name="圆角矩形 46"/>
            <p:cNvSpPr/>
            <p:nvPr/>
          </p:nvSpPr>
          <p:spPr bwMode="auto">
            <a:xfrm>
              <a:off x="1542637" y="3076814"/>
              <a:ext cx="4553363" cy="820800"/>
            </a:xfrm>
            <a:prstGeom prst="roundRect">
              <a:avLst>
                <a:gd name="adj" fmla="val 7466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537011" y="2876671"/>
              <a:ext cx="849353" cy="337465"/>
              <a:chOff x="1903372" y="1473712"/>
              <a:chExt cx="849353" cy="337465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903372" y="1529545"/>
                <a:ext cx="849353" cy="275929"/>
              </a:xfrm>
              <a:prstGeom prst="rect">
                <a:avLst/>
              </a:prstGeom>
              <a:solidFill>
                <a:srgbClr val="249C74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927939" y="1473712"/>
                <a:ext cx="800219" cy="337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b="0" kern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覆盖面广</a:t>
                </a:r>
                <a:endPara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800417" y="2783764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2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723004" y="3260403"/>
              <a:ext cx="4116443" cy="52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拥有内置无线发射器、外置无线发射器和一体式无线发射器三大产品类别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无线数据传输能力全面覆盖常用量具、量仪。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04176" y="3811654"/>
            <a:ext cx="5295583" cy="839022"/>
            <a:chOff x="800417" y="3837471"/>
            <a:chExt cx="5295583" cy="839022"/>
          </a:xfrm>
        </p:grpSpPr>
        <p:sp>
          <p:nvSpPr>
            <p:cNvPr id="63" name="圆角矩形 46"/>
            <p:cNvSpPr/>
            <p:nvPr/>
          </p:nvSpPr>
          <p:spPr bwMode="auto">
            <a:xfrm>
              <a:off x="1542637" y="4108374"/>
              <a:ext cx="4553363" cy="568119"/>
            </a:xfrm>
            <a:prstGeom prst="roundRect">
              <a:avLst>
                <a:gd name="adj" fmla="val 10401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537011" y="3921264"/>
              <a:ext cx="1155389" cy="340350"/>
              <a:chOff x="1903372" y="1473712"/>
              <a:chExt cx="1155389" cy="340350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903372" y="1529545"/>
                <a:ext cx="1155389" cy="275929"/>
              </a:xfrm>
              <a:prstGeom prst="rect">
                <a:avLst/>
              </a:prstGeom>
              <a:solidFill>
                <a:srgbClr val="249C74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927939" y="1473712"/>
                <a:ext cx="1107996" cy="340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b="0" kern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多种通讯类型</a:t>
                </a:r>
                <a:endPara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1723004" y="4296211"/>
              <a:ext cx="36797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支持模拟键盘信号和串口信号通讯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以满足各种生产场景。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00417" y="3837471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3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04176" y="4638520"/>
            <a:ext cx="5295583" cy="837702"/>
            <a:chOff x="800417" y="4719390"/>
            <a:chExt cx="5295583" cy="837702"/>
          </a:xfrm>
        </p:grpSpPr>
        <p:sp>
          <p:nvSpPr>
            <p:cNvPr id="64" name="圆角矩形 46"/>
            <p:cNvSpPr/>
            <p:nvPr/>
          </p:nvSpPr>
          <p:spPr bwMode="auto">
            <a:xfrm>
              <a:off x="1542637" y="4988292"/>
              <a:ext cx="4553363" cy="568800"/>
            </a:xfrm>
            <a:prstGeom prst="roundRect">
              <a:avLst>
                <a:gd name="adj" fmla="val 6489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00417" y="4719390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4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537011" y="4799906"/>
              <a:ext cx="1345889" cy="340350"/>
              <a:chOff x="1903372" y="1473712"/>
              <a:chExt cx="1345889" cy="34035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903372" y="1529545"/>
                <a:ext cx="1345889" cy="275929"/>
              </a:xfrm>
              <a:prstGeom prst="rect">
                <a:avLst/>
              </a:prstGeom>
              <a:solidFill>
                <a:srgbClr val="249C74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927939" y="1473712"/>
                <a:ext cx="1261884" cy="3403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b="0" kern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用户友好型操作</a:t>
                </a:r>
                <a:endPara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1723004" y="5172261"/>
              <a:ext cx="2920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简单方便的设备配对、解绑与数据传输流程。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04176" y="5464067"/>
            <a:ext cx="5295583" cy="1087300"/>
            <a:chOff x="800417" y="5595439"/>
            <a:chExt cx="5295583" cy="1087300"/>
          </a:xfrm>
        </p:grpSpPr>
        <p:sp>
          <p:nvSpPr>
            <p:cNvPr id="65" name="圆角矩形 46"/>
            <p:cNvSpPr/>
            <p:nvPr/>
          </p:nvSpPr>
          <p:spPr bwMode="auto">
            <a:xfrm>
              <a:off x="1542637" y="5863840"/>
              <a:ext cx="4553363" cy="818899"/>
            </a:xfrm>
            <a:prstGeom prst="roundRect">
              <a:avLst>
                <a:gd name="adj" fmla="val 6489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00417" y="5595439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5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537011" y="5675955"/>
              <a:ext cx="1286451" cy="337465"/>
              <a:chOff x="1903372" y="1473712"/>
              <a:chExt cx="1286451" cy="337465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903372" y="1529545"/>
                <a:ext cx="1286451" cy="275929"/>
              </a:xfrm>
              <a:prstGeom prst="rect">
                <a:avLst/>
              </a:prstGeom>
              <a:solidFill>
                <a:srgbClr val="249C74"/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950765" y="1473712"/>
                <a:ext cx="1107996" cy="3374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b="0" kern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长效绑定机制</a:t>
                </a:r>
                <a:endPara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1723004" y="6048310"/>
              <a:ext cx="4116443" cy="528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一次配对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长期传输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无论更换终端、更换量具、更换电池等情况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,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都无需重复配对。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72" name="圆角矩形 46"/>
          <p:cNvSpPr/>
          <p:nvPr/>
        </p:nvSpPr>
        <p:spPr bwMode="auto">
          <a:xfrm>
            <a:off x="6958262" y="1672900"/>
            <a:ext cx="4553363" cy="568800"/>
          </a:xfrm>
          <a:prstGeom prst="roundRect">
            <a:avLst>
              <a:gd name="adj" fmla="val 6489"/>
            </a:avLst>
          </a:prstGeom>
          <a:solidFill>
            <a:srgbClr val="FFFFFF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138629" y="1840696"/>
            <a:ext cx="4192628" cy="296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170" indent="-9017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kern="0" dirty="0">
                <a:latin typeface="+mj-lt"/>
                <a:ea typeface="思源黑体 CN Medium" panose="020B0600000000000000" pitchFamily="34" charset="-122"/>
              </a:rPr>
              <a:t>单颗</a:t>
            </a:r>
            <a:r>
              <a:rPr lang="en-US" altLang="zh-CN" sz="1000" b="0" kern="0" dirty="0">
                <a:latin typeface="+mj-lt"/>
                <a:ea typeface="思源黑体 CN Medium" panose="020B0600000000000000" pitchFamily="34" charset="-122"/>
              </a:rPr>
              <a:t>CR2032</a:t>
            </a:r>
            <a:r>
              <a:rPr lang="zh-CN" altLang="en-US" sz="1000" b="0" kern="0" dirty="0">
                <a:latin typeface="+mj-lt"/>
                <a:ea typeface="思源黑体 CN Medium" panose="020B0600000000000000" pitchFamily="34" charset="-122"/>
              </a:rPr>
              <a:t>电池可连续传输</a:t>
            </a:r>
            <a:r>
              <a:rPr lang="en-US" altLang="zh-CN" sz="1000" b="0" kern="0" dirty="0">
                <a:latin typeface="+mj-lt"/>
                <a:ea typeface="思源黑体 CN Medium" panose="020B0600000000000000" pitchFamily="34" charset="-122"/>
              </a:rPr>
              <a:t>40</a:t>
            </a:r>
            <a:r>
              <a:rPr lang="zh-CN" altLang="en-US" sz="1000" b="0" kern="0" dirty="0">
                <a:latin typeface="+mj-lt"/>
                <a:ea typeface="思源黑体 CN Medium" panose="020B0600000000000000" pitchFamily="34" charset="-122"/>
              </a:rPr>
              <a:t>万次以上。</a:t>
            </a:r>
            <a:endParaRPr lang="zh-CN" altLang="en-US" sz="1000" b="0" kern="0" dirty="0">
              <a:latin typeface="+mj-lt"/>
              <a:ea typeface="思源黑体 CN Medium" panose="020B0600000000000000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216042" y="1378812"/>
            <a:ext cx="67543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rPr>
              <a:t>6</a:t>
            </a:r>
            <a:endParaRPr lang="zh-CN" altLang="en-US" sz="3200" b="0" kern="0" dirty="0">
              <a:solidFill>
                <a:srgbClr val="231916"/>
              </a:solidFill>
              <a:effectLst/>
              <a:latin typeface="126-CAI978" panose="04030405020B02020C03" pitchFamily="82" charset="0"/>
              <a:ea typeface="楷体_GB2312" panose="0201060903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52636" y="1488952"/>
            <a:ext cx="721339" cy="337465"/>
            <a:chOff x="6952636" y="1488952"/>
            <a:chExt cx="721339" cy="337465"/>
          </a:xfrm>
        </p:grpSpPr>
        <p:sp>
          <p:nvSpPr>
            <p:cNvPr id="76" name="矩形 75"/>
            <p:cNvSpPr/>
            <p:nvPr/>
          </p:nvSpPr>
          <p:spPr>
            <a:xfrm>
              <a:off x="6952636" y="1529545"/>
              <a:ext cx="721339" cy="275929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6974772" y="1488952"/>
              <a:ext cx="646331" cy="337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低功耗</a:t>
              </a:r>
              <a:endParaRPr lang="zh-CN" altLang="en-US" sz="1200" b="0" kern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216042" y="2349648"/>
            <a:ext cx="5295583" cy="1113850"/>
            <a:chOff x="6216042" y="2709960"/>
            <a:chExt cx="5295583" cy="1113850"/>
          </a:xfrm>
        </p:grpSpPr>
        <p:sp>
          <p:nvSpPr>
            <p:cNvPr id="79" name="圆角矩形 46"/>
            <p:cNvSpPr/>
            <p:nvPr/>
          </p:nvSpPr>
          <p:spPr bwMode="auto">
            <a:xfrm>
              <a:off x="6958262" y="3003010"/>
              <a:ext cx="4553363" cy="820800"/>
            </a:xfrm>
            <a:prstGeom prst="roundRect">
              <a:avLst>
                <a:gd name="adj" fmla="val 7466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6952636" y="2858700"/>
              <a:ext cx="849353" cy="275929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6974772" y="2802867"/>
              <a:ext cx="800219" cy="337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0" kern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数据格式</a:t>
              </a:r>
              <a:endParaRPr lang="zh-CN" altLang="en-US" sz="1200" b="0" kern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6216042" y="2709960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7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7138629" y="3186599"/>
              <a:ext cx="4116443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可切换多种数据格式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: 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如数值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+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回车、数值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+TAB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、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ID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号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+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数值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+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回车、</a:t>
              </a:r>
              <a:r>
                <a:rPr lang="en-US" altLang="zh-CN" sz="1000" b="0" kern="0" dirty="0">
                  <a:latin typeface="+mj-lt"/>
                  <a:ea typeface="思源黑体 CN Medium" panose="020B0600000000000000" pitchFamily="34" charset="-122"/>
                </a:rPr>
                <a:t>…</a:t>
              </a:r>
              <a:r>
                <a:rPr lang="zh-CN" altLang="en-US" sz="1000" b="0" kern="0" dirty="0">
                  <a:latin typeface="+mj-lt"/>
                  <a:ea typeface="思源黑体 CN Medium" panose="020B0600000000000000" pitchFamily="34" charset="-122"/>
                </a:rPr>
                <a:t>等等</a:t>
              </a:r>
              <a:endParaRPr lang="zh-CN" altLang="en-US" sz="1000" b="0" kern="0" dirty="0">
                <a:latin typeface="+mj-lt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216042" y="3571446"/>
            <a:ext cx="5295583" cy="839022"/>
            <a:chOff x="6216042" y="3811654"/>
            <a:chExt cx="5295583" cy="839022"/>
          </a:xfrm>
        </p:grpSpPr>
        <p:sp>
          <p:nvSpPr>
            <p:cNvPr id="86" name="圆角矩形 46"/>
            <p:cNvSpPr/>
            <p:nvPr/>
          </p:nvSpPr>
          <p:spPr bwMode="auto">
            <a:xfrm>
              <a:off x="6958262" y="4082557"/>
              <a:ext cx="4553363" cy="568119"/>
            </a:xfrm>
            <a:prstGeom prst="roundRect">
              <a:avLst>
                <a:gd name="adj" fmla="val 10401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6952636" y="3951280"/>
              <a:ext cx="849353" cy="275929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6974772" y="3904973"/>
              <a:ext cx="800219" cy="337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algn="ctr">
                <a:lnSpc>
                  <a:spcPct val="150000"/>
                </a:lnSpc>
                <a:defRPr sz="1200" b="0" kern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l"/>
              <a:r>
                <a:rPr lang="zh-CN" altLang="en-US" dirty="0"/>
                <a:t>数据安全</a:t>
              </a:r>
              <a:endParaRPr lang="zh-CN" altLang="en-US" dirty="0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7138629" y="4270394"/>
              <a:ext cx="3679743" cy="298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  <a:defRPr sz="1000" b="0" kern="0">
                  <a:latin typeface="+mj-lt"/>
                  <a:ea typeface="思源黑体 CN Medium" panose="020B0600000000000000" pitchFamily="34" charset="-122"/>
                </a:defRPr>
              </a:lvl1pPr>
            </a:lstStyle>
            <a:p>
              <a:r>
                <a:rPr lang="zh-CN" altLang="en-US" dirty="0"/>
                <a:t>可定制</a:t>
              </a:r>
              <a:r>
                <a:rPr lang="en-US" altLang="zh-CN" dirty="0"/>
                <a:t>AES128</a:t>
              </a:r>
              <a:r>
                <a:rPr lang="zh-CN" altLang="en-US" dirty="0"/>
                <a:t>数据加密</a:t>
              </a:r>
              <a:r>
                <a:rPr lang="en-US" altLang="zh-CN" dirty="0"/>
                <a:t>, </a:t>
              </a:r>
              <a:r>
                <a:rPr lang="zh-CN" altLang="en-US" dirty="0"/>
                <a:t>增强数据安全性。</a:t>
              </a:r>
              <a:endParaRPr lang="zh-CN" altLang="en-US" dirty="0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6216042" y="3811654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8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216042" y="4518416"/>
            <a:ext cx="5295583" cy="837702"/>
            <a:chOff x="6216042" y="4638520"/>
            <a:chExt cx="5295583" cy="837702"/>
          </a:xfrm>
        </p:grpSpPr>
        <p:sp>
          <p:nvSpPr>
            <p:cNvPr id="93" name="圆角矩形 46"/>
            <p:cNvSpPr/>
            <p:nvPr/>
          </p:nvSpPr>
          <p:spPr bwMode="auto">
            <a:xfrm>
              <a:off x="6958262" y="4907422"/>
              <a:ext cx="4553363" cy="568800"/>
            </a:xfrm>
            <a:prstGeom prst="roundRect">
              <a:avLst>
                <a:gd name="adj" fmla="val 6489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6216042" y="4638520"/>
              <a:ext cx="675436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9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6952637" y="4774869"/>
              <a:ext cx="1130132" cy="275929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6974772" y="4719036"/>
              <a:ext cx="1107996" cy="337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algn="ctr">
                <a:lnSpc>
                  <a:spcPct val="150000"/>
                </a:lnSpc>
                <a:defRPr sz="1200" b="0" kern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l"/>
              <a:r>
                <a:rPr lang="zh-CN" altLang="en-US" dirty="0"/>
                <a:t>深度定制服务</a:t>
              </a:r>
              <a:endParaRPr lang="zh-CN" altLang="en-US" dirty="0"/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7138629" y="5091391"/>
              <a:ext cx="2920826" cy="298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  <a:defRPr sz="1000" b="0" kern="0">
                  <a:latin typeface="+mj-lt"/>
                  <a:ea typeface="思源黑体 CN Medium" panose="020B0600000000000000" pitchFamily="34" charset="-122"/>
                </a:defRPr>
              </a:lvl1pPr>
            </a:lstStyle>
            <a:p>
              <a:r>
                <a:rPr lang="zh-CN" altLang="en-US" dirty="0"/>
                <a:t>可根据客户需求量身定制数据传输产品。</a:t>
              </a:r>
              <a:endParaRPr lang="zh-CN" altLang="en-US" dirty="0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6216042" y="5464067"/>
            <a:ext cx="5295583" cy="1087300"/>
            <a:chOff x="6216042" y="5464067"/>
            <a:chExt cx="5295583" cy="1087300"/>
          </a:xfrm>
        </p:grpSpPr>
        <p:sp>
          <p:nvSpPr>
            <p:cNvPr id="100" name="圆角矩形 46"/>
            <p:cNvSpPr/>
            <p:nvPr/>
          </p:nvSpPr>
          <p:spPr bwMode="auto">
            <a:xfrm>
              <a:off x="6958262" y="5732468"/>
              <a:ext cx="4553363" cy="818899"/>
            </a:xfrm>
            <a:prstGeom prst="roundRect">
              <a:avLst>
                <a:gd name="adj" fmla="val 6489"/>
              </a:avLst>
            </a:prstGeom>
            <a:solidFill>
              <a:srgbClr val="FFFFFF"/>
            </a:solidFill>
            <a:ln w="6350" algn="ctr">
              <a:noFill/>
              <a:round/>
            </a:ln>
          </p:spPr>
          <p:txBody>
            <a:bodyPr rtlCol="0" anchor="ctr"/>
            <a:lstStyle/>
            <a:p>
              <a:pPr algn="ctr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endParaRPr lang="zh-CN" altLang="en-US" sz="1200" b="0" dirty="0">
                <a:latin typeface="Arial" panose="020B0604020202020204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6216042" y="5464067"/>
              <a:ext cx="675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10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952637" y="5600416"/>
              <a:ext cx="1591796" cy="275929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6974772" y="5544583"/>
              <a:ext cx="1569660" cy="3374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algn="ctr">
                <a:lnSpc>
                  <a:spcPct val="150000"/>
                </a:lnSpc>
                <a:defRPr sz="1200" b="0" kern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defRPr>
              </a:lvl1pPr>
            </a:lstStyle>
            <a:p>
              <a:pPr algn="l"/>
              <a:r>
                <a:rPr lang="zh-CN" altLang="en-US" dirty="0"/>
                <a:t>完善的数据分析能力</a:t>
              </a:r>
              <a:endParaRPr lang="zh-CN" altLang="en-US" dirty="0"/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7138629" y="5916938"/>
              <a:ext cx="4116443" cy="5241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ja-JP"/>
              </a:defPPr>
              <a:lvl1pPr marL="90170" indent="-90170">
                <a:lnSpc>
                  <a:spcPct val="150000"/>
                </a:lnSpc>
                <a:buFont typeface="Arial" panose="020B0604020202020204" pitchFamily="34" charset="0"/>
                <a:buChar char="•"/>
                <a:defRPr sz="1000" b="0" kern="0">
                  <a:latin typeface="+mj-lt"/>
                  <a:ea typeface="思源黑体 CN Medium" panose="020B0600000000000000" pitchFamily="34" charset="-122"/>
                </a:defRPr>
              </a:lvl1pPr>
            </a:lstStyle>
            <a:p>
              <a:r>
                <a:rPr lang="zh-CN" altLang="en-US" dirty="0"/>
                <a:t>成熟的配套软件可收集、汇总及分析数据</a:t>
              </a:r>
              <a:r>
                <a:rPr lang="en-US" altLang="zh-CN" dirty="0"/>
                <a:t>, </a:t>
              </a:r>
              <a:r>
                <a:rPr lang="zh-CN" altLang="en-US" dirty="0"/>
                <a:t>使数据管理简单化、智能化、可视化。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0" y="-498364"/>
            <a:ext cx="11994780" cy="884407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684D">
              <a:alpha val="9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352550" y="2202657"/>
            <a:ext cx="9563100" cy="2994835"/>
          </a:xfrm>
          <a:prstGeom prst="roundRect">
            <a:avLst>
              <a:gd name="adj" fmla="val 69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23939" y="3056714"/>
            <a:ext cx="191245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2</a:t>
            </a:r>
            <a:endParaRPr lang="zh-CN" altLang="en-US" sz="80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17919" y="333375"/>
            <a:ext cx="2174081" cy="5384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498" y="461964"/>
            <a:ext cx="1161201" cy="2862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8118" y="3423748"/>
            <a:ext cx="2867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有线数据传输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30081" y="2198950"/>
            <a:ext cx="79376" cy="866776"/>
            <a:chOff x="514349" y="0"/>
            <a:chExt cx="79376" cy="866776"/>
          </a:xfrm>
          <a:solidFill>
            <a:srgbClr val="00684D"/>
          </a:solidFill>
        </p:grpSpPr>
        <p:sp>
          <p:nvSpPr>
            <p:cNvPr id="15" name="矩形 14"/>
            <p:cNvSpPr/>
            <p:nvPr/>
          </p:nvSpPr>
          <p:spPr>
            <a:xfrm>
              <a:off x="514350" y="0"/>
              <a:ext cx="79375" cy="708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4349" y="796926"/>
              <a:ext cx="79375" cy="69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95" y="2995876"/>
            <a:ext cx="2901840" cy="17018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8"/>
            <a:ext cx="12192000" cy="68571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7677" y="691708"/>
            <a:ext cx="9325891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有线数据传输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 7302</a:t>
            </a:r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、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7305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46"/>
          <p:cNvSpPr/>
          <p:nvPr>
            <p:custDataLst>
              <p:tags r:id="rId2"/>
            </p:custDataLst>
          </p:nvPr>
        </p:nvSpPr>
        <p:spPr bwMode="auto">
          <a:xfrm>
            <a:off x="490855" y="3752850"/>
            <a:ext cx="5133340" cy="2874645"/>
          </a:xfrm>
          <a:prstGeom prst="roundRect">
            <a:avLst>
              <a:gd name="adj" fmla="val 3723"/>
            </a:avLst>
          </a:prstGeom>
          <a:solidFill>
            <a:srgbClr val="FFFFFF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pic>
        <p:nvPicPr>
          <p:cNvPr id="14" name="Picture 4" descr="C:\Users\DELL\Desktop\01-01---1-07 SPC数据线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7342" y="4207152"/>
            <a:ext cx="3906990" cy="2294252"/>
          </a:xfrm>
          <a:prstGeom prst="rect">
            <a:avLst/>
          </a:prstGeom>
          <a:noFill/>
        </p:spPr>
      </p:pic>
      <p:grpSp>
        <p:nvGrpSpPr>
          <p:cNvPr id="10" name="组合 9"/>
          <p:cNvGrpSpPr/>
          <p:nvPr/>
        </p:nvGrpSpPr>
        <p:grpSpPr>
          <a:xfrm>
            <a:off x="1385196" y="4690888"/>
            <a:ext cx="1042255" cy="663390"/>
            <a:chOff x="1393584" y="4468674"/>
            <a:chExt cx="1042255" cy="663390"/>
          </a:xfrm>
        </p:grpSpPr>
        <p:sp>
          <p:nvSpPr>
            <p:cNvPr id="17" name="圆角矩形 24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93584" y="4468674"/>
              <a:ext cx="1042255" cy="466551"/>
            </a:xfrm>
            <a:prstGeom prst="roundRect">
              <a:avLst>
                <a:gd name="adj" fmla="val 16667"/>
              </a:avLst>
            </a:prstGeom>
            <a:noFill/>
          </p:spPr>
          <p:txBody>
            <a:bodyPr wrap="square" lIns="91440" tIns="45720" rIns="91440" bIns="45720" rtlCol="0" anchor="t" anchorCtr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ea"/>
                </a:rPr>
                <a:t>按下红色按键</a:t>
              </a:r>
              <a:endPara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zh-CN" altLang="en-US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ea"/>
                </a:rPr>
                <a:t>   采集数据</a:t>
              </a:r>
              <a:endPara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endParaRPr>
            </a:p>
          </p:txBody>
        </p:sp>
        <p:cxnSp>
          <p:nvCxnSpPr>
            <p:cNvPr id="18" name="直接连接符 81"/>
            <p:cNvCxnSpPr>
              <a:cxnSpLocks noChangeShapeType="1"/>
            </p:cNvCxnSpPr>
            <p:nvPr>
              <p:custDataLst>
                <p:tags r:id="rId6"/>
              </p:custDataLst>
            </p:nvPr>
          </p:nvCxnSpPr>
          <p:spPr bwMode="auto">
            <a:xfrm>
              <a:off x="1859943" y="4873215"/>
              <a:ext cx="290" cy="258849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</p:spPr>
        </p:cxnSp>
      </p:grpSp>
      <p:grpSp>
        <p:nvGrpSpPr>
          <p:cNvPr id="11" name="组合 10"/>
          <p:cNvGrpSpPr/>
          <p:nvPr/>
        </p:nvGrpSpPr>
        <p:grpSpPr>
          <a:xfrm>
            <a:off x="3141201" y="6017277"/>
            <a:ext cx="2112003" cy="400110"/>
            <a:chOff x="3436212" y="5859397"/>
            <a:chExt cx="2112003" cy="400110"/>
          </a:xfrm>
        </p:grpSpPr>
        <p:cxnSp>
          <p:nvCxnSpPr>
            <p:cNvPr id="19" name="直接连接符 84"/>
            <p:cNvCxnSpPr>
              <a:cxnSpLocks noChangeShapeType="1"/>
            </p:cNvCxnSpPr>
            <p:nvPr>
              <p:custDataLst>
                <p:tags r:id="rId7"/>
              </p:custDataLst>
            </p:nvPr>
          </p:nvCxnSpPr>
          <p:spPr bwMode="auto">
            <a:xfrm>
              <a:off x="3436212" y="5971817"/>
              <a:ext cx="597341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</p:spPr>
        </p:cxnSp>
        <p:sp>
          <p:nvSpPr>
            <p:cNvPr id="34" name="文本框 33"/>
            <p:cNvSpPr txBox="1"/>
            <p:nvPr>
              <p:custDataLst>
                <p:tags r:id="rId8"/>
              </p:custDataLst>
            </p:nvPr>
          </p:nvSpPr>
          <p:spPr>
            <a:xfrm>
              <a:off x="3992171" y="5859397"/>
              <a:ext cx="15560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或按下脚踏开关</a:t>
              </a:r>
              <a:r>
                <a:rPr lang="en-US" altLang="zh-CN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(</a:t>
              </a:r>
              <a:r>
                <a:rPr lang="zh-CN" altLang="en-US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可选</a:t>
              </a:r>
              <a:r>
                <a:rPr lang="en-US" altLang="zh-CN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)</a:t>
              </a:r>
              <a:endParaRPr lang="en-US" altLang="zh-CN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  <a:p>
              <a:pPr algn="ctr"/>
              <a:r>
                <a:rPr lang="zh-CN" altLang="en-US" sz="1000" b="0" dirty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采集数据</a:t>
              </a:r>
              <a:endPara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-10795" y="1325245"/>
            <a:ext cx="6080125" cy="521335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21"/>
          <p:cNvSpPr txBox="1"/>
          <p:nvPr/>
        </p:nvSpPr>
        <p:spPr>
          <a:xfrm>
            <a:off x="409951" y="1416996"/>
            <a:ext cx="5444119" cy="3063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 algn="just">
              <a:lnSpc>
                <a:spcPts val="19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量具连接数据线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触发数据线的采集按键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通过有线传输方式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将测量数据传输至电脑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/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平板</a:t>
            </a:r>
            <a:endParaRPr lang="zh-CN" altLang="en-US" sz="1200" b="0" kern="0" dirty="0">
              <a:solidFill>
                <a:srgbClr val="231916"/>
              </a:solidFill>
              <a:effectLst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>
            <p:custDataLst>
              <p:tags r:id="rId9"/>
            </p:custDataLst>
          </p:nvPr>
        </p:nvGrpSpPr>
        <p:grpSpPr>
          <a:xfrm>
            <a:off x="490855" y="2300881"/>
            <a:ext cx="4659630" cy="1304649"/>
            <a:chOff x="6674677" y="5409384"/>
            <a:chExt cx="4659704" cy="1448187"/>
          </a:xfrm>
        </p:grpSpPr>
        <p:sp>
          <p:nvSpPr>
            <p:cNvPr id="36" name="文本框 35"/>
            <p:cNvSpPr txBox="1"/>
            <p:nvPr>
              <p:custDataLst>
                <p:tags r:id="rId10"/>
              </p:custDataLst>
            </p:nvPr>
          </p:nvSpPr>
          <p:spPr>
            <a:xfrm>
              <a:off x="6674677" y="5467576"/>
              <a:ext cx="3606222" cy="1298358"/>
            </a:xfrm>
            <a:prstGeom prst="rect">
              <a:avLst/>
            </a:prstGeom>
            <a:noFill/>
          </p:spPr>
          <p:txBody>
            <a:bodyPr wrap="square" tIns="46800" bIns="46800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电脑识别为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HID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键盘设备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无需安装驱动程序和软件 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可将数据传送至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Excel, Word, Txt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等文件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适用于任何可接收键盘输入数值的软件 </a:t>
              </a:r>
              <a:endParaRPr lang="en-US" altLang="zh-CN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可切换数据录入后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光标移动方向（向下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向右）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也可根据需要输出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ID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识别号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 如：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2023032265  12.34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</p:txBody>
        </p:sp>
        <p:cxnSp>
          <p:nvCxnSpPr>
            <p:cNvPr id="39" name="直接连接符 38"/>
            <p:cNvCxnSpPr/>
            <p:nvPr>
              <p:custDataLst>
                <p:tags r:id="rId11"/>
              </p:custDataLst>
            </p:nvPr>
          </p:nvCxnSpPr>
          <p:spPr bwMode="auto">
            <a:xfrm>
              <a:off x="6674677" y="5409384"/>
              <a:ext cx="4659704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12"/>
              </p:custDataLst>
            </p:nvPr>
          </p:nvCxnSpPr>
          <p:spPr bwMode="auto">
            <a:xfrm>
              <a:off x="6674677" y="6857571"/>
              <a:ext cx="4659704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>
            <p:custDataLst>
              <p:tags r:id="rId13"/>
            </p:custDataLst>
          </p:nvPr>
        </p:nvGrpSpPr>
        <p:grpSpPr>
          <a:xfrm>
            <a:off x="6317615" y="2346325"/>
            <a:ext cx="4747260" cy="1258570"/>
            <a:chOff x="6587061" y="5409384"/>
            <a:chExt cx="4747320" cy="1448187"/>
          </a:xfrm>
        </p:grpSpPr>
        <p:sp>
          <p:nvSpPr>
            <p:cNvPr id="32" name="文本框 31"/>
            <p:cNvSpPr txBox="1"/>
            <p:nvPr>
              <p:custDataLst>
                <p:tags r:id="rId14"/>
              </p:custDataLst>
            </p:nvPr>
          </p:nvSpPr>
          <p:spPr>
            <a:xfrm>
              <a:off x="6587061" y="5447379"/>
              <a:ext cx="4496980" cy="1101119"/>
            </a:xfrm>
            <a:prstGeom prst="rect">
              <a:avLst/>
            </a:prstGeom>
            <a:noFill/>
          </p:spPr>
          <p:txBody>
            <a:bodyPr wrap="square" tIns="46800" bIns="46800" rtlCol="0">
              <a:noAutofit/>
            </a:bodyPr>
            <a:lstStyle/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ea"/>
                </a:rPr>
                <a:t>输出串口信号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ea"/>
                </a:rPr>
                <a:t>, 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ea"/>
                </a:rPr>
                <a:t>将数据传输至串口通讯软件</a:t>
              </a:r>
              <a:endParaRPr lang="en-US" altLang="zh-CN" sz="1000" b="0" dirty="0">
                <a:solidFill>
                  <a:schemeClr val="tx1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可根据需要输出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ID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识别号</a:t>
              </a:r>
              <a:endParaRPr lang="zh-CN" altLang="en-US" sz="1000" b="0" dirty="0">
                <a:solidFill>
                  <a:schemeClr val="tx1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可选配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7210-2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多路采集盒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可将多个量具测量数据传输至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excel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指定区域内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方便数据管理</a:t>
              </a:r>
              <a:r>
                <a:rPr lang="en-US" altLang="zh-CN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, </a:t>
              </a:r>
              <a:r>
                <a:rPr lang="zh-CN" altLang="en-US" sz="1000" b="0" dirty="0">
                  <a:solidFill>
                    <a:schemeClr val="tx1"/>
                  </a:solidFill>
                  <a:ea typeface="思源黑体 CN Regular" panose="020B0500000000000000" charset="-122"/>
                  <a:cs typeface="Arial" panose="020B0604020202020204" pitchFamily="34" charset="0"/>
                </a:rPr>
                <a:t>提高效率</a:t>
              </a:r>
              <a:endParaRPr lang="zh-CN" altLang="en-US" sz="1000" b="0" dirty="0">
                <a:solidFill>
                  <a:schemeClr val="tx1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zh-CN" altLang="en-US" sz="1000" b="0" dirty="0">
                <a:solidFill>
                  <a:schemeClr val="tx1"/>
                </a:solidFill>
                <a:ea typeface="思源黑体 CN Regular" panose="020B0500000000000000" charset="-122"/>
                <a:cs typeface="Arial" panose="020B0604020202020204" pitchFamily="34" charset="0"/>
              </a:endParaRPr>
            </a:p>
          </p:txBody>
        </p:sp>
        <p:cxnSp>
          <p:nvCxnSpPr>
            <p:cNvPr id="33" name="直接连接符 32"/>
            <p:cNvCxnSpPr/>
            <p:nvPr>
              <p:custDataLst>
                <p:tags r:id="rId15"/>
              </p:custDataLst>
            </p:nvPr>
          </p:nvCxnSpPr>
          <p:spPr bwMode="auto">
            <a:xfrm>
              <a:off x="6674677" y="5409384"/>
              <a:ext cx="4659704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>
              <p:custDataLst>
                <p:tags r:id="rId16"/>
              </p:custDataLst>
            </p:nvPr>
          </p:nvCxnSpPr>
          <p:spPr bwMode="auto">
            <a:xfrm>
              <a:off x="6674677" y="6857571"/>
              <a:ext cx="4659704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490855" y="1918335"/>
            <a:ext cx="2644140" cy="33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kern="0" dirty="0">
                <a:solidFill>
                  <a:srgbClr val="00684D"/>
                </a:solidFill>
                <a:ea typeface="微软雅黑" panose="020B0503020204020204" charset="-122"/>
                <a:cs typeface="Arial" panose="020B0604020202020204" pitchFamily="34" charset="0"/>
              </a:rPr>
              <a:t>7302</a:t>
            </a:r>
            <a:r>
              <a:rPr lang="zh-CN" altLang="en-US" sz="1200" kern="0" dirty="0">
                <a:solidFill>
                  <a:srgbClr val="00684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系列键盘信号数据传输线</a:t>
            </a:r>
            <a:endParaRPr lang="zh-CN" altLang="en-US" sz="1200" kern="0" dirty="0">
              <a:solidFill>
                <a:srgbClr val="00684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317615" y="1932940"/>
            <a:ext cx="2644140" cy="339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1200" kern="0" dirty="0">
                <a:solidFill>
                  <a:srgbClr val="00684D"/>
                </a:solidFill>
                <a:ea typeface="微软雅黑" panose="020B0503020204020204" charset="-122"/>
                <a:cs typeface="Arial" panose="020B0604020202020204" pitchFamily="34" charset="0"/>
              </a:rPr>
              <a:t>7305</a:t>
            </a:r>
            <a:r>
              <a:rPr lang="zh-CN" altLang="en-US" sz="1200" kern="0" dirty="0">
                <a:solidFill>
                  <a:srgbClr val="00684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系列串口信号数据</a:t>
            </a:r>
            <a:r>
              <a:rPr lang="en-US" altLang="zh-CN" sz="1200" kern="0" dirty="0">
                <a:solidFill>
                  <a:srgbClr val="00684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传输</a:t>
            </a:r>
            <a:r>
              <a:rPr lang="zh-CN" altLang="en-US" sz="1200" kern="0" dirty="0">
                <a:solidFill>
                  <a:srgbClr val="00684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Arial" panose="020B0604020202020204" pitchFamily="34" charset="0"/>
              </a:rPr>
              <a:t>线</a:t>
            </a:r>
            <a:endParaRPr lang="zh-CN" altLang="en-US" sz="1200" kern="0" dirty="0">
              <a:solidFill>
                <a:srgbClr val="00684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9" name="圆角矩形 46"/>
          <p:cNvSpPr/>
          <p:nvPr>
            <p:custDataLst>
              <p:tags r:id="rId17"/>
            </p:custDataLst>
          </p:nvPr>
        </p:nvSpPr>
        <p:spPr bwMode="auto">
          <a:xfrm>
            <a:off x="6405230" y="3752215"/>
            <a:ext cx="5133340" cy="2874645"/>
          </a:xfrm>
          <a:prstGeom prst="roundRect">
            <a:avLst>
              <a:gd name="adj" fmla="val 3723"/>
            </a:avLst>
          </a:prstGeom>
          <a:solidFill>
            <a:srgbClr val="FFFFFF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652700" y="4130407"/>
            <a:ext cx="4515933" cy="2241333"/>
          </a:xfrm>
          <a:prstGeom prst="rect">
            <a:avLst/>
          </a:prstGeom>
        </p:spPr>
      </p:pic>
      <p:sp>
        <p:nvSpPr>
          <p:cNvPr id="57" name="圆角矩形 2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373620" y="4488180"/>
            <a:ext cx="1226185" cy="442162"/>
          </a:xfrm>
          <a:prstGeom prst="roundRect">
            <a:avLst>
              <a:gd name="adj" fmla="val 16667"/>
            </a:avLst>
          </a:prstGeom>
          <a:noFill/>
        </p:spPr>
        <p:txBody>
          <a:bodyPr wrap="square" lIns="91440" tIns="45720" rIns="91440" bIns="45720" rtlCol="0" anchor="t" anchorCtr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rPr>
              <a:t>按下红色按键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  <a:sym typeface="+mn-ea"/>
              </a:rPr>
              <a:t>采集数据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  <a:sym typeface="+mn-ea"/>
            </a:endParaRPr>
          </a:p>
        </p:txBody>
      </p:sp>
      <p:cxnSp>
        <p:nvCxnSpPr>
          <p:cNvPr id="58" name="直接连接符 81"/>
          <p:cNvCxnSpPr>
            <a:cxnSpLocks noChangeShapeType="1"/>
          </p:cNvCxnSpPr>
          <p:nvPr>
            <p:custDataLst>
              <p:tags r:id="rId21"/>
            </p:custDataLst>
          </p:nvPr>
        </p:nvCxnSpPr>
        <p:spPr bwMode="auto">
          <a:xfrm>
            <a:off x="7986933" y="4938846"/>
            <a:ext cx="0" cy="318839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</p:spPr>
      </p:cxnSp>
      <p:cxnSp>
        <p:nvCxnSpPr>
          <p:cNvPr id="59" name="直接连接符 84"/>
          <p:cNvCxnSpPr>
            <a:cxnSpLocks noChangeShapeType="1"/>
          </p:cNvCxnSpPr>
          <p:nvPr>
            <p:custDataLst>
              <p:tags r:id="rId22"/>
            </p:custDataLst>
          </p:nvPr>
        </p:nvCxnSpPr>
        <p:spPr bwMode="auto">
          <a:xfrm>
            <a:off x="9464194" y="6017277"/>
            <a:ext cx="30035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</p:spPr>
      </p:cxnSp>
      <p:sp>
        <p:nvSpPr>
          <p:cNvPr id="6" name="文本框 5"/>
          <p:cNvSpPr txBox="1"/>
          <p:nvPr>
            <p:custDataLst>
              <p:tags r:id="rId23"/>
            </p:custDataLst>
          </p:nvPr>
        </p:nvSpPr>
        <p:spPr>
          <a:xfrm>
            <a:off x="9643110" y="5887085"/>
            <a:ext cx="1587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或按下脚踏开关</a:t>
            </a:r>
            <a:r>
              <a:rPr lang="en-US" altLang="zh-CN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(</a:t>
            </a: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可选</a:t>
            </a:r>
            <a:r>
              <a:rPr lang="en-US" altLang="zh-CN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)</a:t>
            </a:r>
            <a:endParaRPr lang="en-US" altLang="zh-CN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  <a:p>
            <a:pPr algn="ctr"/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采集数据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2"/>
            <a:ext cx="12192000" cy="6857143"/>
          </a:xfrm>
          <a:prstGeom prst="rect">
            <a:avLst/>
          </a:prstGeom>
        </p:spPr>
      </p:pic>
      <p:sp>
        <p:nvSpPr>
          <p:cNvPr id="12" name="圆角矩形 46"/>
          <p:cNvSpPr/>
          <p:nvPr/>
        </p:nvSpPr>
        <p:spPr bwMode="auto">
          <a:xfrm>
            <a:off x="491060" y="2093210"/>
            <a:ext cx="11242135" cy="3352583"/>
          </a:xfrm>
          <a:prstGeom prst="roundRect">
            <a:avLst>
              <a:gd name="adj" fmla="val 3723"/>
            </a:avLst>
          </a:prstGeom>
          <a:solidFill>
            <a:srgbClr val="FFFFFF"/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有线数据传输</a:t>
            </a:r>
            <a:r>
              <a:rPr lang="en-US" altLang="zh-CN" sz="3200" dirty="0">
                <a:solidFill>
                  <a:srgbClr val="00684D"/>
                </a:solidFill>
                <a:latin typeface="+mj-lt"/>
                <a:ea typeface="思源黑体 CN Heavy" panose="020B0A00000000000000" pitchFamily="34" charset="-122"/>
              </a:rPr>
              <a:t>(RS485) 7215</a:t>
            </a:r>
            <a:endParaRPr lang="en-US" altLang="zh-CN" sz="3200" dirty="0">
              <a:solidFill>
                <a:srgbClr val="00684D"/>
              </a:solidFill>
              <a:latin typeface="+mj-lt"/>
              <a:ea typeface="思源黑体 CN Heavy" panose="020B0A00000000000000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0719" y="1325482"/>
            <a:ext cx="8745144" cy="527316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591237" y="1425874"/>
            <a:ext cx="6216207" cy="299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 量具连接数据线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数据线连接</a:t>
            </a:r>
            <a:r>
              <a:rPr lang="en-US" altLang="zh-CN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PLC, </a:t>
            </a:r>
            <a:r>
              <a:rPr lang="zh-CN" altLang="en-US" sz="1000" b="0" dirty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对测量数据实现自动化控制</a:t>
            </a:r>
            <a:endParaRPr lang="zh-CN" altLang="en-US" sz="1000" b="0" kern="0" dirty="0">
              <a:solidFill>
                <a:srgbClr val="231916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123141" y="6028447"/>
            <a:ext cx="5945718" cy="490081"/>
            <a:chOff x="3444467" y="6028447"/>
            <a:chExt cx="5040352" cy="490081"/>
          </a:xfrm>
        </p:grpSpPr>
        <p:cxnSp>
          <p:nvCxnSpPr>
            <p:cNvPr id="15" name="直接连接符 14"/>
            <p:cNvCxnSpPr/>
            <p:nvPr/>
          </p:nvCxnSpPr>
          <p:spPr bwMode="auto">
            <a:xfrm>
              <a:off x="3444467" y="6028447"/>
              <a:ext cx="5040352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auto">
            <a:xfrm>
              <a:off x="3444467" y="6518528"/>
              <a:ext cx="5040352" cy="0"/>
            </a:xfrm>
            <a:prstGeom prst="line">
              <a:avLst/>
            </a:prstGeom>
            <a:ln w="12700">
              <a:solidFill>
                <a:schemeClr val="bg2">
                  <a:lumMod val="60000"/>
                  <a:lumOff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900364" y="6085723"/>
            <a:ext cx="4164659" cy="402291"/>
            <a:chOff x="4367701" y="5988718"/>
            <a:chExt cx="4164659" cy="402291"/>
          </a:xfrm>
        </p:grpSpPr>
        <p:sp>
          <p:nvSpPr>
            <p:cNvPr id="10" name="文本框 9"/>
            <p:cNvSpPr txBox="1"/>
            <p:nvPr/>
          </p:nvSpPr>
          <p:spPr>
            <a:xfrm>
              <a:off x="4367701" y="5988718"/>
              <a:ext cx="3606921" cy="402291"/>
            </a:xfrm>
            <a:prstGeom prst="rect">
              <a:avLst/>
            </a:prstGeom>
            <a:noFill/>
          </p:spPr>
          <p:txBody>
            <a:bodyPr wrap="square" tIns="46800" bIns="46800" rtlCol="0">
              <a:spAutoFit/>
            </a:bodyPr>
            <a:lstStyle/>
            <a:p>
              <a:pPr marR="0" defTabSz="914400" eaLnBrk="1" latinLnBrk="0" hangingPunct="1">
                <a:lnSpc>
                  <a:spcPct val="100000"/>
                </a:lnSpc>
                <a:buClrTx/>
                <a:buSzTx/>
              </a:pP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lt"/>
                </a:rPr>
                <a:t>Modbus-RTU</a:t>
              </a: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lt"/>
                </a:rPr>
                <a:t>协议</a:t>
              </a:r>
              <a:endParaRPr lang="en-US" altLang="zh-CN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endParaRPr>
            </a:p>
            <a:p>
              <a:pPr marL="171450" marR="0" indent="-171450" defTabSz="914400" eaLnBrk="1" latinLnBrk="0" hangingPunct="1">
                <a:lnSpc>
                  <a:spcPct val="10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lt"/>
                </a:rPr>
                <a:t>可设置波特率</a:t>
              </a:r>
              <a:r>
                <a:rPr lang="en-US" altLang="zh-CN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lt"/>
                </a:rPr>
                <a:t>(9600, 19200, 38400)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187438" y="6125023"/>
              <a:ext cx="1344922" cy="248402"/>
            </a:xfrm>
            <a:prstGeom prst="rect">
              <a:avLst/>
            </a:prstGeom>
            <a:noFill/>
          </p:spPr>
          <p:txBody>
            <a:bodyPr wrap="square" tIns="46800" bIns="46800" rtlCol="0">
              <a:spAutoFit/>
            </a:bodyPr>
            <a:lstStyle/>
            <a:p>
              <a:pPr marL="171450" marR="0" indent="-171450" defTabSz="914400" eaLnBrk="1" latinLnBrk="0" hangingPunct="1">
                <a:lnSpc>
                  <a:spcPct val="10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zh-CN" altLang="en-US" sz="1000" b="0" dirty="0">
                  <a:solidFill>
                    <a:schemeClr val="bg1">
                      <a:lumMod val="10000"/>
                    </a:schemeClr>
                  </a:solidFill>
                  <a:ea typeface="思源黑体 CN Regular" panose="020B0500000000000000" charset="-122"/>
                  <a:cs typeface="Arial" panose="020B0604020202020204" pitchFamily="34" charset="0"/>
                  <a:sym typeface="+mn-lt"/>
                </a:rPr>
                <a:t>可设置通讯地址</a:t>
              </a:r>
              <a:endParaRPr lang="zh-CN" altLang="en-US" sz="1000" b="0" dirty="0">
                <a:solidFill>
                  <a:schemeClr val="bg1">
                    <a:lumMod val="10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969" y="1499585"/>
            <a:ext cx="3142693" cy="471404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9318660" y="2889467"/>
            <a:ext cx="1594669" cy="1831289"/>
            <a:chOff x="4909941" y="3054009"/>
            <a:chExt cx="1594669" cy="1831289"/>
          </a:xfrm>
        </p:grpSpPr>
        <p:sp>
          <p:nvSpPr>
            <p:cNvPr id="22" name="椭圆 21"/>
            <p:cNvSpPr/>
            <p:nvPr/>
          </p:nvSpPr>
          <p:spPr>
            <a:xfrm>
              <a:off x="4909941" y="3054009"/>
              <a:ext cx="1594669" cy="1553016"/>
            </a:xfrm>
            <a:prstGeom prst="ellipse">
              <a:avLst/>
            </a:prstGeom>
            <a:noFill/>
            <a:ln w="3175" cap="flat" cmpd="sng" algn="ctr">
              <a:solidFill>
                <a:schemeClr val="bg1">
                  <a:lumMod val="10000"/>
                </a:schemeClr>
              </a:solidFill>
              <a:prstDash val="solid"/>
              <a:miter lim="800000"/>
            </a:ln>
            <a:effectLst>
              <a:outerShdw blurRad="238252" dist="119126" dir="2700001" algn="tl" rotWithShape="0">
                <a:srgbClr val="275B89">
                  <a:alpha val="40000"/>
                </a:srgbClr>
              </a:outerShdw>
            </a:effectLst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584" y="3167998"/>
              <a:ext cx="1287975" cy="1717300"/>
            </a:xfrm>
            <a:prstGeom prst="rect">
              <a:avLst/>
            </a:prstGeom>
          </p:spPr>
        </p:pic>
      </p:grpSp>
      <p:cxnSp>
        <p:nvCxnSpPr>
          <p:cNvPr id="37" name="直接箭头连接符 36"/>
          <p:cNvCxnSpPr/>
          <p:nvPr/>
        </p:nvCxnSpPr>
        <p:spPr bwMode="auto">
          <a:xfrm>
            <a:off x="7912690" y="3665971"/>
            <a:ext cx="1251527" cy="24421"/>
          </a:xfrm>
          <a:prstGeom prst="straightConnector1">
            <a:avLst/>
          </a:prstGeom>
          <a:solidFill>
            <a:srgbClr val="808000"/>
          </a:solidFill>
          <a:ln w="19050" cap="flat" cmpd="sng" algn="ctr">
            <a:solidFill>
              <a:srgbClr val="00682F"/>
            </a:solidFill>
            <a:prstDash val="dash"/>
            <a:round/>
            <a:headEnd type="none" w="med" len="med"/>
            <a:tailEnd type="triangle"/>
          </a:ln>
        </p:spPr>
      </p:cxnSp>
      <p:grpSp>
        <p:nvGrpSpPr>
          <p:cNvPr id="40" name="组合 39"/>
          <p:cNvGrpSpPr/>
          <p:nvPr/>
        </p:nvGrpSpPr>
        <p:grpSpPr>
          <a:xfrm>
            <a:off x="10218773" y="4786465"/>
            <a:ext cx="1514422" cy="397302"/>
            <a:chOff x="491061" y="2990791"/>
            <a:chExt cx="1514422" cy="397302"/>
          </a:xfrm>
        </p:grpSpPr>
        <p:sp>
          <p:nvSpPr>
            <p:cNvPr id="38" name="矩形 37"/>
            <p:cNvSpPr/>
            <p:nvPr/>
          </p:nvSpPr>
          <p:spPr>
            <a:xfrm>
              <a:off x="491061" y="2990791"/>
              <a:ext cx="1514422" cy="397302"/>
            </a:xfrm>
            <a:prstGeom prst="rect">
              <a:avLst/>
            </a:prstGeom>
            <a:gradFill>
              <a:gsLst>
                <a:gs pos="0">
                  <a:srgbClr val="00966F"/>
                </a:gs>
                <a:gs pos="63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_s1038"/>
            <p:cNvSpPr>
              <a:spLocks noChangeArrowheads="1"/>
            </p:cNvSpPr>
            <p:nvPr/>
          </p:nvSpPr>
          <p:spPr bwMode="auto">
            <a:xfrm>
              <a:off x="516551" y="3036442"/>
              <a:ext cx="1458885" cy="306000"/>
            </a:xfrm>
            <a:prstGeom prst="roundRect">
              <a:avLst>
                <a:gd name="adj" fmla="val 16667"/>
              </a:avLst>
            </a:prstGeom>
            <a:noFill/>
            <a:ln w="6350">
              <a:noFill/>
              <a:round/>
            </a:ln>
          </p:spPr>
          <p:txBody>
            <a:bodyPr wrap="none" lIns="0" tIns="0" rIns="0" bIns="0" anchor="ctr" anchorCtr="1"/>
            <a:lstStyle/>
            <a:p>
              <a:pPr>
                <a:spcBef>
                  <a:spcPts val="300"/>
                </a:spcBef>
                <a:defRPr/>
              </a:pPr>
              <a:r>
                <a:rPr lang="zh-CN" altLang="en-US" sz="14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产品应用</a:t>
              </a:r>
              <a:endParaRPr lang="en-US" altLang="zh-CN" sz="14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4824" y="3095158"/>
            <a:ext cx="3027917" cy="1296786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 bwMode="auto">
          <a:xfrm>
            <a:off x="4567949" y="2563248"/>
            <a:ext cx="0" cy="2362983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4" name="文本框 3"/>
          <p:cNvSpPr txBox="1"/>
          <p:nvPr/>
        </p:nvSpPr>
        <p:spPr>
          <a:xfrm>
            <a:off x="5551704" y="2668435"/>
            <a:ext cx="883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PLC</a:t>
            </a:r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控制箱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cxnSp>
        <p:nvCxnSpPr>
          <p:cNvPr id="5" name="直接连接符 84"/>
          <p:cNvCxnSpPr>
            <a:cxnSpLocks noChangeShapeType="1"/>
          </p:cNvCxnSpPr>
          <p:nvPr/>
        </p:nvCxnSpPr>
        <p:spPr bwMode="auto">
          <a:xfrm>
            <a:off x="6337081" y="2798631"/>
            <a:ext cx="376292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</p:spPr>
      </p:cxnSp>
      <p:cxnSp>
        <p:nvCxnSpPr>
          <p:cNvPr id="7" name="直接连接符 84"/>
          <p:cNvCxnSpPr>
            <a:cxnSpLocks noChangeShapeType="1"/>
          </p:cNvCxnSpPr>
          <p:nvPr/>
        </p:nvCxnSpPr>
        <p:spPr bwMode="auto">
          <a:xfrm>
            <a:off x="7773158" y="3012578"/>
            <a:ext cx="60169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</p:spPr>
      </p:cxnSp>
      <p:sp>
        <p:nvSpPr>
          <p:cNvPr id="11" name="文本框 10"/>
          <p:cNvSpPr txBox="1"/>
          <p:nvPr/>
        </p:nvSpPr>
        <p:spPr>
          <a:xfrm>
            <a:off x="8302625" y="2889467"/>
            <a:ext cx="11094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自动控制系统</a:t>
            </a:r>
            <a:endParaRPr lang="zh-CN" altLang="en-US" sz="1000" b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cxnSp>
        <p:nvCxnSpPr>
          <p:cNvPr id="13" name="直接连接符 84"/>
          <p:cNvCxnSpPr>
            <a:cxnSpLocks noChangeShapeType="1"/>
          </p:cNvCxnSpPr>
          <p:nvPr/>
        </p:nvCxnSpPr>
        <p:spPr bwMode="auto">
          <a:xfrm>
            <a:off x="6337081" y="4082275"/>
            <a:ext cx="899575" cy="0"/>
          </a:xfrm>
          <a:prstGeom prst="line">
            <a:avLst/>
          </a:prstGeom>
          <a:noFill/>
          <a:ln w="19050" algn="ctr">
            <a:solidFill>
              <a:srgbClr val="FF0000"/>
            </a:solidFill>
            <a:round/>
          </a:ln>
        </p:spPr>
      </p:cxnSp>
      <p:sp>
        <p:nvSpPr>
          <p:cNvPr id="14" name="文本框 13"/>
          <p:cNvSpPr txBox="1"/>
          <p:nvPr/>
        </p:nvSpPr>
        <p:spPr>
          <a:xfrm>
            <a:off x="5249595" y="3959164"/>
            <a:ext cx="1179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7215-40M </a:t>
            </a:r>
            <a:endParaRPr lang="en-US" altLang="zh-CN" sz="1000" b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000" b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有线数据线</a:t>
            </a:r>
            <a:r>
              <a:rPr lang="en-US" altLang="zh-CN" sz="1000" b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(485)</a:t>
            </a:r>
            <a:endParaRPr lang="en-US" altLang="zh-CN" sz="1000" b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2"/>
            <a:ext cx="12192000" cy="685714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696064" y="1396640"/>
            <a:ext cx="8799872" cy="1333462"/>
            <a:chOff x="1696064" y="1308936"/>
            <a:chExt cx="8799872" cy="1333462"/>
          </a:xfrm>
        </p:grpSpPr>
        <p:sp>
          <p:nvSpPr>
            <p:cNvPr id="25" name="矩形: 圆角 24"/>
            <p:cNvSpPr/>
            <p:nvPr/>
          </p:nvSpPr>
          <p:spPr>
            <a:xfrm>
              <a:off x="1696064" y="1760469"/>
              <a:ext cx="8799872" cy="881929"/>
            </a:xfrm>
            <a:prstGeom prst="roundRect">
              <a:avLst>
                <a:gd name="adj" fmla="val 8747"/>
              </a:avLst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>
              <a:outerShdw blurRad="127000" dist="76200" dir="2700001" algn="tl" rotWithShape="0">
                <a:schemeClr val="bg2">
                  <a:lumMod val="75000"/>
                  <a:alpha val="22000"/>
                </a:schemeClr>
              </a:outerShdw>
            </a:effectLst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269214" y="1947748"/>
              <a:ext cx="6293444" cy="529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可适配多种采集终端</a:t>
              </a:r>
              <a:endParaRPr lang="en-US" altLang="zh-CN" sz="1000" b="0" kern="0" dirty="0">
                <a:solidFill>
                  <a:srgbClr val="00684D"/>
                </a:solidFill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     a. Windows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、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Android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或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IOS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系统的电脑或平板                             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     b. PLC</a:t>
              </a:r>
              <a:endParaRPr lang="zh-CN" altLang="en-US" sz="1000" b="0" kern="0" dirty="0">
                <a:solidFill>
                  <a:srgbClr val="00684D"/>
                </a:solidFill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921786" y="2039707"/>
              <a:ext cx="800219" cy="34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b="0" kern="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适配终端</a:t>
              </a:r>
              <a:endParaRPr lang="zh-CN" altLang="en-US" sz="1200" b="0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991961" y="1749144"/>
              <a:ext cx="535158" cy="100117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965129" y="1308936"/>
              <a:ext cx="675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1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905498" y="63983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有线数据传输对标其他品牌优势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96063" y="3060408"/>
            <a:ext cx="8799872" cy="1614160"/>
            <a:chOff x="1696063" y="2621994"/>
            <a:chExt cx="8799872" cy="1614160"/>
          </a:xfrm>
        </p:grpSpPr>
        <p:sp>
          <p:nvSpPr>
            <p:cNvPr id="29" name="矩形: 圆角 28"/>
            <p:cNvSpPr/>
            <p:nvPr/>
          </p:nvSpPr>
          <p:spPr>
            <a:xfrm>
              <a:off x="1696063" y="3070347"/>
              <a:ext cx="8799872" cy="1165807"/>
            </a:xfrm>
            <a:prstGeom prst="roundRect">
              <a:avLst>
                <a:gd name="adj" fmla="val 8747"/>
              </a:avLst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>
              <a:outerShdw blurRad="127000" dist="76200" dir="2700001" algn="tl" rotWithShape="0">
                <a:schemeClr val="bg2">
                  <a:lumMod val="75000"/>
                  <a:alpha val="22000"/>
                </a:schemeClr>
              </a:outerShdw>
            </a:effectLst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21785" y="3487237"/>
              <a:ext cx="800219" cy="340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b="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通讯类型</a:t>
              </a:r>
              <a:endParaRPr lang="zh-CN" altLang="en-US" sz="1200" b="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991960" y="3059022"/>
              <a:ext cx="535158" cy="100117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50836" y="2621994"/>
              <a:ext cx="675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2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233656" y="3182383"/>
              <a:ext cx="6393921" cy="957469"/>
              <a:chOff x="2147193" y="3318571"/>
              <a:chExt cx="6393921" cy="957469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147193" y="3318571"/>
                <a:ext cx="298992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171450" indent="-171450" algn="ctr">
                  <a:buFont typeface="Arial" panose="020B0604020202020204" pitchFamily="34" charset="0"/>
                  <a:buChar char="•"/>
                </a:pP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多种数据通讯类型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, 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可满足各种生产应用场景：</a:t>
                </a:r>
                <a:endPara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" name="文本框 30"/>
              <p:cNvSpPr txBox="1"/>
              <p:nvPr/>
            </p:nvSpPr>
            <p:spPr>
              <a:xfrm>
                <a:off x="2314822" y="3516280"/>
                <a:ext cx="6226292" cy="759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 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a.   (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模拟键盘信号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)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可直接传输至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EXCEL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报表或客户测量软件、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MES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或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ERP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系统中   </a:t>
                </a:r>
                <a:endPara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 b.   (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输出串口信号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)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可与串口通讯软件对接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, 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也可将多个检具测量数据传输至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Excel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指定区域内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, 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方便数据管理   </a:t>
                </a:r>
                <a:endPara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 c.   (485)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 可连接</a:t>
                </a:r>
                <a:r>
                  <a:rPr lang="en-US" altLang="zh-CN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PLC, </a:t>
                </a:r>
                <a:r>
                  <a:rPr lang="zh-CN" altLang="en-US" sz="1000" b="0" kern="0" dirty="0">
                    <a:solidFill>
                      <a:srgbClr val="00684D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</a:rPr>
                  <a:t>对测量数据实现自动化控制</a:t>
                </a:r>
                <a:endPara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696062" y="5004873"/>
            <a:ext cx="8799872" cy="1117408"/>
            <a:chOff x="1696062" y="4215750"/>
            <a:chExt cx="8799872" cy="1117408"/>
          </a:xfrm>
        </p:grpSpPr>
        <p:sp>
          <p:nvSpPr>
            <p:cNvPr id="35" name="矩形: 圆角 34"/>
            <p:cNvSpPr/>
            <p:nvPr/>
          </p:nvSpPr>
          <p:spPr>
            <a:xfrm>
              <a:off x="1696062" y="4664103"/>
              <a:ext cx="8799872" cy="669055"/>
            </a:xfrm>
            <a:prstGeom prst="roundRect">
              <a:avLst>
                <a:gd name="adj" fmla="val 8747"/>
              </a:avLst>
            </a:prstGeom>
            <a:solidFill>
              <a:srgbClr val="FFFFFF"/>
            </a:solidFill>
            <a:ln w="3175" cap="flat" cmpd="sng" algn="ctr">
              <a:noFill/>
              <a:prstDash val="solid"/>
              <a:miter lim="800000"/>
            </a:ln>
            <a:effectLst>
              <a:outerShdw blurRad="127000" dist="76200" dir="2700001" algn="tl" rotWithShape="0">
                <a:schemeClr val="bg2">
                  <a:lumMod val="75000"/>
                  <a:alpha val="22000"/>
                </a:schemeClr>
              </a:outerShdw>
            </a:effectLst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269212" y="4919341"/>
              <a:ext cx="62934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可切换多种数据格式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: 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数值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+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回车、数值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Arial Unicode MS" panose="020B0604020202020204" charset="-122"/>
                  <a:cs typeface="Arial" panose="020B0604020202020204" pitchFamily="34" charset="0"/>
                </a:rPr>
                <a:t>+TAB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、 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Arial Unicode MS" panose="020B0604020202020204" charset="-122"/>
                  <a:cs typeface="Arial" panose="020B0604020202020204" pitchFamily="34" charset="0"/>
                </a:rPr>
                <a:t>ID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号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+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数值</a:t>
              </a:r>
              <a:r>
                <a:rPr lang="en-US" altLang="zh-CN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+</a:t>
              </a:r>
              <a:r>
                <a:rPr lang="zh-CN" altLang="en-US" sz="1000" b="0" kern="0" dirty="0">
                  <a:solidFill>
                    <a:srgbClr val="00684D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回车等</a:t>
              </a:r>
              <a:endParaRPr lang="zh-CN" altLang="en-US" sz="1000" b="0" kern="0" dirty="0">
                <a:solidFill>
                  <a:srgbClr val="00684D"/>
                </a:solidFill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21786" y="490238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0" kern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数据格式</a:t>
              </a:r>
              <a:endParaRPr lang="zh-CN" altLang="en-US" sz="1200" b="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991959" y="4652778"/>
              <a:ext cx="535158" cy="100117"/>
            </a:xfrm>
            <a:prstGeom prst="rect">
              <a:avLst/>
            </a:prstGeom>
            <a:solidFill>
              <a:srgbClr val="249C74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50835" y="4215750"/>
              <a:ext cx="6754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0" kern="0" dirty="0">
                  <a:solidFill>
                    <a:srgbClr val="231916"/>
                  </a:solidFill>
                  <a:effectLst/>
                  <a:latin typeface="126-CAI978" panose="04030405020B02020C03" pitchFamily="82" charset="0"/>
                  <a:ea typeface="楷体_GB2312" panose="02010609030101010101" pitchFamily="49" charset="-122"/>
                </a:rPr>
                <a:t>3</a:t>
              </a:r>
              <a:endParaRPr lang="zh-CN" altLang="en-US" sz="3200" b="0" kern="0" dirty="0">
                <a:solidFill>
                  <a:srgbClr val="231916"/>
                </a:solidFill>
                <a:effectLst/>
                <a:latin typeface="126-CAI978" panose="04030405020B02020C03" pitchFamily="82" charset="0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0" y="-498364"/>
            <a:ext cx="11994780" cy="884407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684D">
              <a:alpha val="9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352550" y="2202657"/>
            <a:ext cx="9563100" cy="2994835"/>
          </a:xfrm>
          <a:prstGeom prst="roundRect">
            <a:avLst>
              <a:gd name="adj" fmla="val 69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04254" y="3056714"/>
            <a:ext cx="191245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3</a:t>
            </a:r>
            <a:endParaRPr lang="zh-CN" altLang="en-US" sz="80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17919" y="333375"/>
            <a:ext cx="2174081" cy="5384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498" y="461964"/>
            <a:ext cx="1161201" cy="2862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8118" y="3137998"/>
            <a:ext cx="28675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测量数据管理分析软件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30081" y="2198950"/>
            <a:ext cx="79376" cy="866776"/>
            <a:chOff x="514349" y="0"/>
            <a:chExt cx="79376" cy="866776"/>
          </a:xfrm>
          <a:solidFill>
            <a:srgbClr val="00684D"/>
          </a:solidFill>
        </p:grpSpPr>
        <p:sp>
          <p:nvSpPr>
            <p:cNvPr id="15" name="矩形 14"/>
            <p:cNvSpPr/>
            <p:nvPr/>
          </p:nvSpPr>
          <p:spPr>
            <a:xfrm>
              <a:off x="514350" y="0"/>
              <a:ext cx="79375" cy="708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4349" y="796926"/>
              <a:ext cx="79375" cy="69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Picture 3" descr="D:\PPT\PPT推广\照片\2019 62目录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44057" y="3076926"/>
            <a:ext cx="2097996" cy="132343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5" name="矩形: 圆角 14"/>
          <p:cNvSpPr/>
          <p:nvPr/>
        </p:nvSpPr>
        <p:spPr>
          <a:xfrm>
            <a:off x="471238" y="1538655"/>
            <a:ext cx="11249521" cy="4877504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矩形 16"/>
          <p:cNvSpPr/>
          <p:nvPr/>
        </p:nvSpPr>
        <p:spPr>
          <a:xfrm flipH="1">
            <a:off x="5607709" y="1820590"/>
            <a:ext cx="5785903" cy="1370825"/>
          </a:xfrm>
          <a:custGeom>
            <a:avLst/>
            <a:gdLst>
              <a:gd name="connsiteX0" fmla="*/ 0 w 3878445"/>
              <a:gd name="connsiteY0" fmla="*/ 0 h 1214683"/>
              <a:gd name="connsiteX1" fmla="*/ 3878445 w 3878445"/>
              <a:gd name="connsiteY1" fmla="*/ 0 h 1214683"/>
              <a:gd name="connsiteX2" fmla="*/ 3878445 w 3878445"/>
              <a:gd name="connsiteY2" fmla="*/ 1214683 h 1214683"/>
              <a:gd name="connsiteX3" fmla="*/ 0 w 3878445"/>
              <a:gd name="connsiteY3" fmla="*/ 1214683 h 1214683"/>
              <a:gd name="connsiteX4" fmla="*/ 0 w 3878445"/>
              <a:gd name="connsiteY4" fmla="*/ 0 h 1214683"/>
              <a:gd name="connsiteX0-1" fmla="*/ 0 w 5726909"/>
              <a:gd name="connsiteY0-2" fmla="*/ 0 h 1214683"/>
              <a:gd name="connsiteX1-3" fmla="*/ 5726909 w 5726909"/>
              <a:gd name="connsiteY1-4" fmla="*/ 0 h 1214683"/>
              <a:gd name="connsiteX2-5" fmla="*/ 3878445 w 5726909"/>
              <a:gd name="connsiteY2-6" fmla="*/ 1214683 h 1214683"/>
              <a:gd name="connsiteX3-7" fmla="*/ 0 w 5726909"/>
              <a:gd name="connsiteY3-8" fmla="*/ 1214683 h 1214683"/>
              <a:gd name="connsiteX4-9" fmla="*/ 0 w 5726909"/>
              <a:gd name="connsiteY4-10" fmla="*/ 0 h 1214683"/>
              <a:gd name="connsiteX0-11" fmla="*/ 0 w 5785903"/>
              <a:gd name="connsiteY0-12" fmla="*/ 0 h 1214683"/>
              <a:gd name="connsiteX1-13" fmla="*/ 5785903 w 5785903"/>
              <a:gd name="connsiteY1-14" fmla="*/ 9832 h 1214683"/>
              <a:gd name="connsiteX2-15" fmla="*/ 3878445 w 5785903"/>
              <a:gd name="connsiteY2-16" fmla="*/ 1214683 h 1214683"/>
              <a:gd name="connsiteX3-17" fmla="*/ 0 w 5785903"/>
              <a:gd name="connsiteY3-18" fmla="*/ 1214683 h 1214683"/>
              <a:gd name="connsiteX4-19" fmla="*/ 0 w 5785903"/>
              <a:gd name="connsiteY4-20" fmla="*/ 0 h 1214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785903" h="1214683">
                <a:moveTo>
                  <a:pt x="0" y="0"/>
                </a:moveTo>
                <a:lnTo>
                  <a:pt x="5785903" y="9832"/>
                </a:lnTo>
                <a:lnTo>
                  <a:pt x="3878445" y="1214683"/>
                </a:lnTo>
                <a:lnTo>
                  <a:pt x="0" y="1214683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 flipH="1">
            <a:off x="7515175" y="3302480"/>
            <a:ext cx="3878445" cy="1370825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矩形 26"/>
          <p:cNvSpPr/>
          <p:nvPr/>
        </p:nvSpPr>
        <p:spPr>
          <a:xfrm flipH="1">
            <a:off x="5365964" y="4782426"/>
            <a:ext cx="6021877" cy="1370825"/>
          </a:xfrm>
          <a:custGeom>
            <a:avLst/>
            <a:gdLst>
              <a:gd name="connsiteX0" fmla="*/ 0 w 3878445"/>
              <a:gd name="connsiteY0" fmla="*/ 0 h 1214683"/>
              <a:gd name="connsiteX1" fmla="*/ 3878445 w 3878445"/>
              <a:gd name="connsiteY1" fmla="*/ 0 h 1214683"/>
              <a:gd name="connsiteX2" fmla="*/ 3878445 w 3878445"/>
              <a:gd name="connsiteY2" fmla="*/ 1214683 h 1214683"/>
              <a:gd name="connsiteX3" fmla="*/ 0 w 3878445"/>
              <a:gd name="connsiteY3" fmla="*/ 1214683 h 1214683"/>
              <a:gd name="connsiteX4" fmla="*/ 0 w 3878445"/>
              <a:gd name="connsiteY4" fmla="*/ 0 h 1214683"/>
              <a:gd name="connsiteX0-1" fmla="*/ 0 w 5264793"/>
              <a:gd name="connsiteY0-2" fmla="*/ 0 h 1214683"/>
              <a:gd name="connsiteX1-3" fmla="*/ 3878445 w 5264793"/>
              <a:gd name="connsiteY1-4" fmla="*/ 0 h 1214683"/>
              <a:gd name="connsiteX2-5" fmla="*/ 5264793 w 5264793"/>
              <a:gd name="connsiteY2-6" fmla="*/ 1214683 h 1214683"/>
              <a:gd name="connsiteX3-7" fmla="*/ 0 w 5264793"/>
              <a:gd name="connsiteY3-8" fmla="*/ 1214683 h 1214683"/>
              <a:gd name="connsiteX4-9" fmla="*/ 0 w 5264793"/>
              <a:gd name="connsiteY4-10" fmla="*/ 0 h 1214683"/>
              <a:gd name="connsiteX0-11" fmla="*/ 0 w 6021877"/>
              <a:gd name="connsiteY0-12" fmla="*/ 0 h 1214683"/>
              <a:gd name="connsiteX1-13" fmla="*/ 3878445 w 6021877"/>
              <a:gd name="connsiteY1-14" fmla="*/ 0 h 1214683"/>
              <a:gd name="connsiteX2-15" fmla="*/ 6021877 w 6021877"/>
              <a:gd name="connsiteY2-16" fmla="*/ 1214683 h 1214683"/>
              <a:gd name="connsiteX3-17" fmla="*/ 0 w 6021877"/>
              <a:gd name="connsiteY3-18" fmla="*/ 1214683 h 1214683"/>
              <a:gd name="connsiteX4-19" fmla="*/ 0 w 6021877"/>
              <a:gd name="connsiteY4-20" fmla="*/ 0 h 1214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21877" h="1214683">
                <a:moveTo>
                  <a:pt x="0" y="0"/>
                </a:moveTo>
                <a:lnTo>
                  <a:pt x="3878445" y="0"/>
                </a:lnTo>
                <a:lnTo>
                  <a:pt x="6021877" y="1214683"/>
                </a:lnTo>
                <a:lnTo>
                  <a:pt x="0" y="1214683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0184" y="1820590"/>
            <a:ext cx="5785903" cy="1370825"/>
          </a:xfrm>
          <a:custGeom>
            <a:avLst/>
            <a:gdLst>
              <a:gd name="connsiteX0" fmla="*/ 0 w 3878445"/>
              <a:gd name="connsiteY0" fmla="*/ 0 h 1214683"/>
              <a:gd name="connsiteX1" fmla="*/ 3878445 w 3878445"/>
              <a:gd name="connsiteY1" fmla="*/ 0 h 1214683"/>
              <a:gd name="connsiteX2" fmla="*/ 3878445 w 3878445"/>
              <a:gd name="connsiteY2" fmla="*/ 1214683 h 1214683"/>
              <a:gd name="connsiteX3" fmla="*/ 0 w 3878445"/>
              <a:gd name="connsiteY3" fmla="*/ 1214683 h 1214683"/>
              <a:gd name="connsiteX4" fmla="*/ 0 w 3878445"/>
              <a:gd name="connsiteY4" fmla="*/ 0 h 1214683"/>
              <a:gd name="connsiteX0-1" fmla="*/ 0 w 5726909"/>
              <a:gd name="connsiteY0-2" fmla="*/ 0 h 1214683"/>
              <a:gd name="connsiteX1-3" fmla="*/ 5726909 w 5726909"/>
              <a:gd name="connsiteY1-4" fmla="*/ 0 h 1214683"/>
              <a:gd name="connsiteX2-5" fmla="*/ 3878445 w 5726909"/>
              <a:gd name="connsiteY2-6" fmla="*/ 1214683 h 1214683"/>
              <a:gd name="connsiteX3-7" fmla="*/ 0 w 5726909"/>
              <a:gd name="connsiteY3-8" fmla="*/ 1214683 h 1214683"/>
              <a:gd name="connsiteX4-9" fmla="*/ 0 w 5726909"/>
              <a:gd name="connsiteY4-10" fmla="*/ 0 h 1214683"/>
              <a:gd name="connsiteX0-11" fmla="*/ 0 w 5785903"/>
              <a:gd name="connsiteY0-12" fmla="*/ 0 h 1214683"/>
              <a:gd name="connsiteX1-13" fmla="*/ 5785903 w 5785903"/>
              <a:gd name="connsiteY1-14" fmla="*/ 9832 h 1214683"/>
              <a:gd name="connsiteX2-15" fmla="*/ 3878445 w 5785903"/>
              <a:gd name="connsiteY2-16" fmla="*/ 1214683 h 1214683"/>
              <a:gd name="connsiteX3-17" fmla="*/ 0 w 5785903"/>
              <a:gd name="connsiteY3-18" fmla="*/ 1214683 h 1214683"/>
              <a:gd name="connsiteX4-19" fmla="*/ 0 w 5785903"/>
              <a:gd name="connsiteY4-20" fmla="*/ 0 h 12146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785903" h="1214683">
                <a:moveTo>
                  <a:pt x="0" y="0"/>
                </a:moveTo>
                <a:lnTo>
                  <a:pt x="5785903" y="9832"/>
                </a:lnTo>
                <a:lnTo>
                  <a:pt x="3878445" y="1214683"/>
                </a:lnTo>
                <a:lnTo>
                  <a:pt x="0" y="1214683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0176" y="3302480"/>
            <a:ext cx="3878445" cy="1370825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5955" y="4784371"/>
            <a:ext cx="6120199" cy="1381921"/>
          </a:xfrm>
          <a:custGeom>
            <a:avLst/>
            <a:gdLst>
              <a:gd name="connsiteX0" fmla="*/ 0 w 3878445"/>
              <a:gd name="connsiteY0" fmla="*/ 0 h 1214683"/>
              <a:gd name="connsiteX1" fmla="*/ 3878445 w 3878445"/>
              <a:gd name="connsiteY1" fmla="*/ 0 h 1214683"/>
              <a:gd name="connsiteX2" fmla="*/ 3878445 w 3878445"/>
              <a:gd name="connsiteY2" fmla="*/ 1214683 h 1214683"/>
              <a:gd name="connsiteX3" fmla="*/ 0 w 3878445"/>
              <a:gd name="connsiteY3" fmla="*/ 1214683 h 1214683"/>
              <a:gd name="connsiteX4" fmla="*/ 0 w 3878445"/>
              <a:gd name="connsiteY4" fmla="*/ 0 h 1214683"/>
              <a:gd name="connsiteX0-1" fmla="*/ 0 w 5264793"/>
              <a:gd name="connsiteY0-2" fmla="*/ 0 h 1214683"/>
              <a:gd name="connsiteX1-3" fmla="*/ 3878445 w 5264793"/>
              <a:gd name="connsiteY1-4" fmla="*/ 0 h 1214683"/>
              <a:gd name="connsiteX2-5" fmla="*/ 5264793 w 5264793"/>
              <a:gd name="connsiteY2-6" fmla="*/ 1214683 h 1214683"/>
              <a:gd name="connsiteX3-7" fmla="*/ 0 w 5264793"/>
              <a:gd name="connsiteY3-8" fmla="*/ 1214683 h 1214683"/>
              <a:gd name="connsiteX4-9" fmla="*/ 0 w 5264793"/>
              <a:gd name="connsiteY4-10" fmla="*/ 0 h 1214683"/>
              <a:gd name="connsiteX0-11" fmla="*/ 0 w 6120199"/>
              <a:gd name="connsiteY0-12" fmla="*/ 0 h 1224515"/>
              <a:gd name="connsiteX1-13" fmla="*/ 3878445 w 6120199"/>
              <a:gd name="connsiteY1-14" fmla="*/ 0 h 1224515"/>
              <a:gd name="connsiteX2-15" fmla="*/ 6120199 w 6120199"/>
              <a:gd name="connsiteY2-16" fmla="*/ 1224515 h 1224515"/>
              <a:gd name="connsiteX3-17" fmla="*/ 0 w 6120199"/>
              <a:gd name="connsiteY3-18" fmla="*/ 1214683 h 1224515"/>
              <a:gd name="connsiteX4-19" fmla="*/ 0 w 6120199"/>
              <a:gd name="connsiteY4-20" fmla="*/ 0 h 12245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20199" h="1224515">
                <a:moveTo>
                  <a:pt x="0" y="0"/>
                </a:moveTo>
                <a:lnTo>
                  <a:pt x="3878445" y="0"/>
                </a:lnTo>
                <a:lnTo>
                  <a:pt x="6120199" y="1224515"/>
                </a:lnTo>
                <a:lnTo>
                  <a:pt x="0" y="1214683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12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测量数据管理分析软件</a:t>
            </a:r>
            <a:r>
              <a:rPr lang="en-US" altLang="zh-CN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-- 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7349-TA</a:t>
            </a:r>
            <a:endParaRPr lang="zh-CN" altLang="en-US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031523" y="3506126"/>
            <a:ext cx="1339675" cy="295030"/>
            <a:chOff x="844123" y="4269726"/>
            <a:chExt cx="1487716" cy="335482"/>
          </a:xfrm>
        </p:grpSpPr>
        <p:sp>
          <p:nvSpPr>
            <p:cNvPr id="65" name="矩形: 圆角 64"/>
            <p:cNvSpPr/>
            <p:nvPr/>
          </p:nvSpPr>
          <p:spPr>
            <a:xfrm>
              <a:off x="844123" y="4269726"/>
              <a:ext cx="148771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00705" y="4294472"/>
              <a:ext cx="135298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制定检测计划 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031523" y="4953050"/>
            <a:ext cx="954292" cy="348154"/>
            <a:chOff x="844123" y="5815569"/>
            <a:chExt cx="1059746" cy="395890"/>
          </a:xfrm>
        </p:grpSpPr>
        <p:sp>
          <p:nvSpPr>
            <p:cNvPr id="64" name="矩形: 圆角 63"/>
            <p:cNvSpPr/>
            <p:nvPr/>
          </p:nvSpPr>
          <p:spPr>
            <a:xfrm>
              <a:off x="844123" y="5875977"/>
              <a:ext cx="105974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18253" y="5815569"/>
              <a:ext cx="975622" cy="340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数据采集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0275076" y="2042539"/>
            <a:ext cx="924529" cy="340350"/>
            <a:chOff x="9463066" y="2784496"/>
            <a:chExt cx="1712739" cy="387015"/>
          </a:xfrm>
        </p:grpSpPr>
        <p:sp>
          <p:nvSpPr>
            <p:cNvPr id="62" name="矩形: 圆角 61"/>
            <p:cNvSpPr/>
            <p:nvPr/>
          </p:nvSpPr>
          <p:spPr>
            <a:xfrm>
              <a:off x="9463066" y="2831407"/>
              <a:ext cx="1712739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518522" y="2784496"/>
              <a:ext cx="1657283" cy="387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数据管理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916186" y="3500453"/>
            <a:ext cx="1283419" cy="295030"/>
            <a:chOff x="9426078" y="4329938"/>
            <a:chExt cx="1425244" cy="335482"/>
          </a:xfrm>
        </p:grpSpPr>
        <p:sp>
          <p:nvSpPr>
            <p:cNvPr id="67" name="矩形: 圆角 66"/>
            <p:cNvSpPr/>
            <p:nvPr/>
          </p:nvSpPr>
          <p:spPr>
            <a:xfrm>
              <a:off x="9426078" y="4329938"/>
              <a:ext cx="1425244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441053" y="4356921"/>
              <a:ext cx="137155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质量数据分析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245313" y="5006496"/>
            <a:ext cx="954292" cy="295030"/>
            <a:chOff x="9469200" y="5917209"/>
            <a:chExt cx="1059746" cy="335482"/>
          </a:xfrm>
        </p:grpSpPr>
        <p:sp>
          <p:nvSpPr>
            <p:cNvPr id="68" name="矩形: 圆角 67"/>
            <p:cNvSpPr/>
            <p:nvPr/>
          </p:nvSpPr>
          <p:spPr>
            <a:xfrm>
              <a:off x="9469200" y="5917209"/>
              <a:ext cx="105974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488864" y="5944538"/>
              <a:ext cx="1031513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质量报告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sp>
        <p:nvSpPr>
          <p:cNvPr id="9" name="文本框 9"/>
          <p:cNvSpPr txBox="1"/>
          <p:nvPr/>
        </p:nvSpPr>
        <p:spPr>
          <a:xfrm>
            <a:off x="1082475" y="3854581"/>
            <a:ext cx="1204101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工件定义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控制计划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图纸解柝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数据交互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31522" y="5339442"/>
            <a:ext cx="254987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支持多种采集方式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手动录入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通过键盘录入数据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数据传输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使用数据线采集数据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·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图纸解析气泡引导测量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采集检具数据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9"/>
          <p:cNvSpPr txBox="1"/>
          <p:nvPr/>
        </p:nvSpPr>
        <p:spPr>
          <a:xfrm>
            <a:off x="9087933" y="2446773"/>
            <a:ext cx="202974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查询测量数据 </a:t>
            </a:r>
            <a:r>
              <a:rPr lang="en-US" altLang="zh-CN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(</a:t>
            </a:r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超差红色</a:t>
            </a:r>
            <a:r>
              <a:rPr lang="en-US" altLang="zh-CN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)</a:t>
            </a:r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、结果状态 </a:t>
            </a:r>
            <a:r>
              <a:rPr lang="en-US" altLang="zh-CN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(OK/NG</a:t>
            </a:r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、返工、偏大</a:t>
            </a:r>
            <a:r>
              <a:rPr lang="en-US" altLang="zh-CN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/</a:t>
            </a:r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偏小</a:t>
            </a:r>
            <a:r>
              <a:rPr lang="en-US" altLang="zh-CN" sz="1000" b="0" kern="0" dirty="0">
                <a:solidFill>
                  <a:schemeClr val="bg2">
                    <a:lumMod val="75000"/>
                  </a:schemeClr>
                </a:solidFill>
                <a:latin typeface="+mj-lt"/>
                <a:ea typeface="思源黑体 CN Regular" panose="020B0500000000000000" charset="-122"/>
              </a:rPr>
              <a:t>)</a:t>
            </a:r>
            <a:endParaRPr lang="zh-CN" altLang="en-US" sz="1000" b="0" kern="0" dirty="0">
              <a:solidFill>
                <a:schemeClr val="bg2">
                  <a:lumMod val="75000"/>
                </a:schemeClr>
              </a:solidFill>
              <a:latin typeface="+mj-lt"/>
              <a:ea typeface="思源黑体 CN Regular" panose="020B0500000000000000" charset="-122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9384712" y="3915456"/>
            <a:ext cx="1732967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en-US" altLang="zh-CN" dirty="0">
                <a:latin typeface="+mj-lt"/>
              </a:rPr>
              <a:t>· </a:t>
            </a:r>
            <a:r>
              <a:rPr lang="zh-CN" altLang="en-US" dirty="0">
                <a:latin typeface="+mj-lt"/>
              </a:rPr>
              <a:t>统计分析参数</a:t>
            </a:r>
            <a:endParaRPr lang="zh-CN" altLang="en-US" dirty="0">
              <a:latin typeface="+mj-lt"/>
            </a:endParaRPr>
          </a:p>
          <a:p>
            <a:pPr algn="r"/>
            <a:r>
              <a:rPr lang="en-US" altLang="zh-CN" dirty="0">
                <a:latin typeface="+mj-lt"/>
              </a:rPr>
              <a:t>· SPC</a:t>
            </a:r>
            <a:r>
              <a:rPr lang="zh-CN" altLang="en-US" dirty="0">
                <a:latin typeface="+mj-lt"/>
              </a:rPr>
              <a:t>控制图</a:t>
            </a:r>
            <a:endParaRPr lang="zh-CN" altLang="en-US" dirty="0">
              <a:latin typeface="+mj-lt"/>
            </a:endParaRPr>
          </a:p>
          <a:p>
            <a:pPr algn="r"/>
            <a:r>
              <a:rPr lang="en-US" altLang="zh-CN" dirty="0">
                <a:latin typeface="+mj-lt"/>
              </a:rPr>
              <a:t>· </a:t>
            </a:r>
            <a:r>
              <a:rPr lang="zh-CN" altLang="en-US" dirty="0">
                <a:latin typeface="+mj-lt"/>
              </a:rPr>
              <a:t>测量数据</a:t>
            </a:r>
            <a:r>
              <a:rPr lang="en-US" altLang="zh-CN" dirty="0">
                <a:latin typeface="+mj-lt"/>
              </a:rPr>
              <a:t>Excel</a:t>
            </a:r>
            <a:r>
              <a:rPr lang="zh-CN" altLang="en-US" dirty="0">
                <a:latin typeface="+mj-lt"/>
              </a:rPr>
              <a:t>报表</a:t>
            </a:r>
            <a:endParaRPr lang="zh-CN" altLang="en-US" dirty="0"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637825" y="5424186"/>
            <a:ext cx="1479853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en-US" altLang="zh-CN" dirty="0">
                <a:latin typeface="+mj-lt"/>
              </a:rPr>
              <a:t>· </a:t>
            </a:r>
            <a:r>
              <a:rPr lang="zh-CN" altLang="en-US" dirty="0">
                <a:latin typeface="+mj-lt"/>
              </a:rPr>
              <a:t>生成含</a:t>
            </a:r>
            <a:r>
              <a:rPr lang="en-US" altLang="zh-CN" dirty="0">
                <a:latin typeface="+mj-lt"/>
              </a:rPr>
              <a:t>SPC</a:t>
            </a:r>
            <a:r>
              <a:rPr lang="zh-CN" altLang="en-US" dirty="0">
                <a:latin typeface="+mj-lt"/>
              </a:rPr>
              <a:t>统计参数和测量数据的质量报告 </a:t>
            </a:r>
            <a:endParaRPr lang="zh-CN" altLang="en-US" dirty="0">
              <a:latin typeface="+mj-lt"/>
            </a:endParaRPr>
          </a:p>
          <a:p>
            <a:pPr algn="r"/>
            <a:r>
              <a:rPr lang="en-US" altLang="zh-CN" dirty="0">
                <a:latin typeface="+mj-lt"/>
              </a:rPr>
              <a:t>· </a:t>
            </a:r>
            <a:r>
              <a:rPr lang="zh-CN" altLang="en-US" dirty="0">
                <a:latin typeface="+mj-lt"/>
              </a:rPr>
              <a:t>支持导出</a:t>
            </a:r>
            <a:r>
              <a:rPr lang="en-US" altLang="zh-CN" dirty="0">
                <a:latin typeface="+mj-lt"/>
              </a:rPr>
              <a:t>Excel</a:t>
            </a:r>
            <a:r>
              <a:rPr lang="zh-CN" altLang="en-US" dirty="0">
                <a:latin typeface="+mj-lt"/>
              </a:rPr>
              <a:t>报表</a:t>
            </a:r>
            <a:endParaRPr lang="zh-CN" altLang="en-US" dirty="0">
              <a:latin typeface="+mj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639" y="2506003"/>
            <a:ext cx="2455733" cy="2563907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4609848" y="4615014"/>
            <a:ext cx="2916858" cy="518647"/>
            <a:chOff x="4590855" y="5642436"/>
            <a:chExt cx="3968139" cy="513447"/>
          </a:xfrm>
        </p:grpSpPr>
        <p:sp>
          <p:nvSpPr>
            <p:cNvPr id="36" name="矩形: 圆角 35"/>
            <p:cNvSpPr/>
            <p:nvPr/>
          </p:nvSpPr>
          <p:spPr>
            <a:xfrm>
              <a:off x="5122611" y="5642436"/>
              <a:ext cx="2870790" cy="513447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590855" y="5662647"/>
              <a:ext cx="3968139" cy="457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可做二次开发</a:t>
              </a:r>
              <a:r>
                <a:rPr lang="en-US" altLang="zh-CN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,</a:t>
              </a: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 与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ERP、MES等系统对接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49" y="2056558"/>
            <a:ext cx="1694283" cy="91053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138" y="3506965"/>
            <a:ext cx="1697227" cy="97315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559" y="2077053"/>
            <a:ext cx="1703982" cy="98465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9645" y="3540898"/>
            <a:ext cx="1719490" cy="9995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668" y="5209935"/>
            <a:ext cx="2207446" cy="776398"/>
          </a:xfrm>
          <a:prstGeom prst="rect">
            <a:avLst/>
          </a:prstGeom>
        </p:spPr>
      </p:pic>
      <p:grpSp>
        <p:nvGrpSpPr>
          <p:cNvPr id="74" name="组合 73"/>
          <p:cNvGrpSpPr/>
          <p:nvPr/>
        </p:nvGrpSpPr>
        <p:grpSpPr>
          <a:xfrm>
            <a:off x="1031523" y="2257812"/>
            <a:ext cx="954292" cy="295030"/>
            <a:chOff x="862668" y="2856854"/>
            <a:chExt cx="1487716" cy="335482"/>
          </a:xfrm>
        </p:grpSpPr>
        <p:sp>
          <p:nvSpPr>
            <p:cNvPr id="40" name="矩形: 圆角 39"/>
            <p:cNvSpPr/>
            <p:nvPr/>
          </p:nvSpPr>
          <p:spPr>
            <a:xfrm>
              <a:off x="862668" y="2856854"/>
              <a:ext cx="148771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9885" y="2880618"/>
              <a:ext cx="1375128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检具管理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5" name="文本框 9"/>
          <p:cNvSpPr txBox="1"/>
          <p:nvPr/>
        </p:nvSpPr>
        <p:spPr>
          <a:xfrm>
            <a:off x="1082475" y="2608625"/>
            <a:ext cx="2334048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b="0" kern="0" dirty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管理检具基本信息和校准曰期</a:t>
            </a:r>
            <a:endParaRPr lang="zh-CN" altLang="en-US" sz="1000" b="0" kern="0" dirty="0">
              <a:solidFill>
                <a:schemeClr val="bg2">
                  <a:lumMod val="7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012" y="5135655"/>
            <a:ext cx="1717007" cy="9233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5" name="矩形: 圆角 14"/>
          <p:cNvSpPr/>
          <p:nvPr/>
        </p:nvSpPr>
        <p:spPr>
          <a:xfrm>
            <a:off x="471238" y="1538655"/>
            <a:ext cx="11249521" cy="4877504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0763" y="3312709"/>
            <a:ext cx="3878445" cy="1370825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30763" y="1833317"/>
            <a:ext cx="3878445" cy="1358098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0763" y="4804827"/>
            <a:ext cx="3878445" cy="1361464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63308" y="3316876"/>
            <a:ext cx="3878445" cy="1361461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63308" y="1838507"/>
            <a:ext cx="3878445" cy="1351879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563308" y="4804827"/>
            <a:ext cx="3878445" cy="1361461"/>
          </a:xfrm>
          <a:prstGeom prst="rect">
            <a:avLst/>
          </a:prstGeom>
          <a:solidFill>
            <a:srgbClr val="F6F6F6"/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16986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质量数据分析管控系统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-- 7317 </a:t>
            </a:r>
            <a:endParaRPr lang="zh-CN" altLang="en-US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987582" y="2009290"/>
            <a:ext cx="1201405" cy="661071"/>
            <a:chOff x="862668" y="2793290"/>
            <a:chExt cx="1487716" cy="818612"/>
          </a:xfrm>
        </p:grpSpPr>
        <p:sp>
          <p:nvSpPr>
            <p:cNvPr id="40" name="矩形: 圆角 39"/>
            <p:cNvSpPr/>
            <p:nvPr/>
          </p:nvSpPr>
          <p:spPr>
            <a:xfrm>
              <a:off x="862668" y="2856854"/>
              <a:ext cx="148771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42557" y="2793290"/>
              <a:ext cx="1375129" cy="818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制定检验计划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87582" y="3625661"/>
            <a:ext cx="1397852" cy="661071"/>
            <a:chOff x="844123" y="4204554"/>
            <a:chExt cx="1524045" cy="818614"/>
          </a:xfrm>
        </p:grpSpPr>
        <p:sp>
          <p:nvSpPr>
            <p:cNvPr id="65" name="矩形: 圆角 64"/>
            <p:cNvSpPr/>
            <p:nvPr/>
          </p:nvSpPr>
          <p:spPr>
            <a:xfrm>
              <a:off x="844123" y="4269726"/>
              <a:ext cx="148771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15190" y="4204554"/>
              <a:ext cx="1352978" cy="818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管理检验计划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87582" y="4952782"/>
            <a:ext cx="943608" cy="364455"/>
            <a:chOff x="1857509" y="5710493"/>
            <a:chExt cx="943608" cy="364455"/>
          </a:xfrm>
        </p:grpSpPr>
        <p:sp>
          <p:nvSpPr>
            <p:cNvPr id="64" name="矩形: 圆角 63"/>
            <p:cNvSpPr/>
            <p:nvPr/>
          </p:nvSpPr>
          <p:spPr>
            <a:xfrm>
              <a:off x="1857509" y="5779191"/>
              <a:ext cx="855798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882056" y="5710493"/>
              <a:ext cx="919061" cy="364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数据采集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730764" y="1979062"/>
            <a:ext cx="1527375" cy="339260"/>
            <a:chOff x="8817736" y="3270000"/>
            <a:chExt cx="1527375" cy="339260"/>
          </a:xfrm>
        </p:grpSpPr>
        <p:sp>
          <p:nvSpPr>
            <p:cNvPr id="62" name="矩形: 圆角 61"/>
            <p:cNvSpPr/>
            <p:nvPr/>
          </p:nvSpPr>
          <p:spPr>
            <a:xfrm>
              <a:off x="8817736" y="3320550"/>
              <a:ext cx="1527375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843545" y="3270000"/>
              <a:ext cx="1501566" cy="339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200" b="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SPC</a:t>
              </a: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质量数据分析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191046" y="3565476"/>
            <a:ext cx="1067093" cy="364455"/>
            <a:chOff x="8787871" y="4470773"/>
            <a:chExt cx="1067093" cy="364455"/>
          </a:xfrm>
        </p:grpSpPr>
        <p:sp>
          <p:nvSpPr>
            <p:cNvPr id="67" name="矩形: 圆角 66"/>
            <p:cNvSpPr/>
            <p:nvPr/>
          </p:nvSpPr>
          <p:spPr>
            <a:xfrm>
              <a:off x="8787871" y="4530690"/>
              <a:ext cx="1067093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881982" y="4470773"/>
              <a:ext cx="855798" cy="364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实时看板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225865" y="4975799"/>
            <a:ext cx="1032274" cy="298692"/>
            <a:chOff x="8822690" y="5812491"/>
            <a:chExt cx="1032274" cy="298692"/>
          </a:xfrm>
        </p:grpSpPr>
        <p:sp>
          <p:nvSpPr>
            <p:cNvPr id="68" name="矩形: 圆角 67"/>
            <p:cNvSpPr/>
            <p:nvPr/>
          </p:nvSpPr>
          <p:spPr>
            <a:xfrm>
              <a:off x="8822690" y="5812491"/>
              <a:ext cx="1032274" cy="270918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896941" y="5814566"/>
              <a:ext cx="881969" cy="296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质量报告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16" y="2297631"/>
            <a:ext cx="2653700" cy="300515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805274" y="5102035"/>
            <a:ext cx="2653699" cy="508356"/>
            <a:chOff x="4773906" y="5459692"/>
            <a:chExt cx="2653699" cy="508356"/>
          </a:xfrm>
        </p:grpSpPr>
        <p:sp>
          <p:nvSpPr>
            <p:cNvPr id="36" name="矩形: 圆角 35"/>
            <p:cNvSpPr/>
            <p:nvPr/>
          </p:nvSpPr>
          <p:spPr>
            <a:xfrm>
              <a:off x="4773906" y="5459692"/>
              <a:ext cx="2653699" cy="476259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961356" y="5467911"/>
              <a:ext cx="2318306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300"/>
                </a:spcBef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可做二次开发</a:t>
              </a:r>
              <a:r>
                <a:rPr lang="en-US" altLang="zh-CN" sz="1200" b="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, </a:t>
              </a:r>
              <a:r>
                <a:rPr lang="zh-CN" altLang="en-US" sz="1200" b="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与</a:t>
              </a:r>
              <a:r>
                <a:rPr lang="en-US" altLang="zh-CN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PDM</a:t>
              </a:r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、</a:t>
              </a:r>
              <a:r>
                <a:rPr lang="en-US" altLang="zh-CN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ERP</a:t>
              </a:r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、</a:t>
              </a:r>
              <a:endParaRPr lang="en-US" altLang="zh-CN" sz="1200" dirty="0">
                <a:solidFill>
                  <a:srgbClr val="FFFFFF"/>
                </a:solidFill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endParaRPr>
            </a:p>
            <a:p>
              <a:pPr algn="ctr">
                <a:spcBef>
                  <a:spcPts val="300"/>
                </a:spcBef>
                <a:defRPr/>
              </a:pPr>
              <a:r>
                <a:rPr lang="en-US" altLang="zh-CN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MES</a:t>
              </a:r>
              <a:r>
                <a:rPr lang="zh-CN" altLang="en-US" sz="1200" b="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  <a:sym typeface="+mn-lt"/>
                </a:rPr>
                <a:t>等系统对接</a:t>
              </a:r>
              <a:endParaRPr lang="zh-CN" altLang="en-US" sz="1200" b="0" dirty="0">
                <a:solidFill>
                  <a:srgbClr val="FFFFFF"/>
                </a:solidFill>
                <a:ea typeface="思源黑体 CN Medium" panose="020B0600000000000000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940561" y="4037761"/>
            <a:ext cx="1114381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根据公司工作流管理检测项目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40561" y="5355295"/>
            <a:ext cx="129861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根据图纸引导测量。支持多种采集方式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可兼容绝大部分主流量具和量仪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9756573" y="2391971"/>
            <a:ext cx="1501566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zh-CN" altLang="en-US" dirty="0"/>
              <a:t>通过分析测量数据</a:t>
            </a:r>
            <a:r>
              <a:rPr lang="en-US" altLang="zh-CN" dirty="0"/>
              <a:t>, </a:t>
            </a:r>
            <a:r>
              <a:rPr lang="zh-CN" altLang="en-US" dirty="0"/>
              <a:t>从而可以了解工程能力的不足</a:t>
            </a:r>
            <a:r>
              <a:rPr lang="en-US" altLang="zh-CN" dirty="0"/>
              <a:t>, </a:t>
            </a:r>
            <a:r>
              <a:rPr lang="zh-CN" altLang="en-US" dirty="0"/>
              <a:t>优化工艺流程</a:t>
            </a:r>
            <a:endParaRPr lang="zh-CN" altLang="en-US" dirty="0"/>
          </a:p>
        </p:txBody>
      </p:sp>
      <p:sp>
        <p:nvSpPr>
          <p:cNvPr id="24" name="文本框 9"/>
          <p:cNvSpPr txBox="1"/>
          <p:nvPr/>
        </p:nvSpPr>
        <p:spPr>
          <a:xfrm>
            <a:off x="9871224" y="3932427"/>
            <a:ext cx="1386915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质量控制人员可监控每个工序的实时质量状态及时处理风险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871225" y="5357100"/>
            <a:ext cx="138691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交货时附带检测报告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增加质量可信度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可减少验收工作量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可追溯产品的质量控制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940562" y="2388852"/>
            <a:ext cx="1605994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自定义工件尺寸信息及判异规则公差及追溯次（量具</a:t>
            </a:r>
            <a:r>
              <a:rPr lang="en-US" altLang="zh-CN" sz="10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/</a:t>
            </a:r>
            <a:r>
              <a:rPr lang="zh-CN" altLang="en-US" sz="10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批次等）</a:t>
            </a:r>
            <a:endParaRPr lang="zh-CN" altLang="en-US" sz="1000" b="0" kern="0" dirty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38" y="1974928"/>
            <a:ext cx="1833266" cy="98210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38" y="3623508"/>
            <a:ext cx="1833266" cy="870801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2239175" y="5145295"/>
            <a:ext cx="2383987" cy="749279"/>
            <a:chOff x="2832039" y="5101725"/>
            <a:chExt cx="2286126" cy="73237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5740"/>
            <a:stretch>
              <a:fillRect/>
            </a:stretch>
          </p:blipFill>
          <p:spPr>
            <a:xfrm>
              <a:off x="2832039" y="5101726"/>
              <a:ext cx="1242280" cy="732369"/>
            </a:xfrm>
            <a:prstGeom prst="rect">
              <a:avLst/>
            </a:prstGeom>
          </p:spPr>
        </p:pic>
        <p:grpSp>
          <p:nvGrpSpPr>
            <p:cNvPr id="46" name="组合 45"/>
            <p:cNvGrpSpPr/>
            <p:nvPr/>
          </p:nvGrpSpPr>
          <p:grpSpPr>
            <a:xfrm>
              <a:off x="4074319" y="5101725"/>
              <a:ext cx="1043846" cy="732369"/>
              <a:chOff x="7005638" y="4521757"/>
              <a:chExt cx="1043846" cy="732369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406" r="1"/>
              <a:stretch>
                <a:fillRect/>
              </a:stretch>
            </p:blipFill>
            <p:spPr>
              <a:xfrm>
                <a:off x="7005638" y="4521757"/>
                <a:ext cx="1043846" cy="732369"/>
              </a:xfrm>
              <a:prstGeom prst="rect">
                <a:avLst/>
              </a:prstGeom>
            </p:spPr>
          </p:pic>
          <p:grpSp>
            <p:nvGrpSpPr>
              <p:cNvPr id="42" name="组合 41"/>
              <p:cNvGrpSpPr/>
              <p:nvPr/>
            </p:nvGrpSpPr>
            <p:grpSpPr>
              <a:xfrm>
                <a:off x="7024412" y="4537801"/>
                <a:ext cx="402324" cy="553998"/>
                <a:chOff x="3603030" y="4926477"/>
                <a:chExt cx="713399" cy="982345"/>
              </a:xfrm>
            </p:grpSpPr>
            <p:sp>
              <p:nvSpPr>
                <p:cNvPr id="43" name="矩形 42"/>
                <p:cNvSpPr/>
                <p:nvPr/>
              </p:nvSpPr>
              <p:spPr>
                <a:xfrm>
                  <a:off x="3603030" y="4926477"/>
                  <a:ext cx="707769" cy="982345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lIns="122530" tIns="61265" rIns="122530" bIns="61265" rtlCol="0" anchor="ctr"/>
                <a:lstStyle/>
                <a:p>
                  <a:pPr marL="0" marR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</a:pP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pic>
              <p:nvPicPr>
                <p:cNvPr id="45" name="图片 44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527" r="21852"/>
                <a:stretch>
                  <a:fillRect/>
                </a:stretch>
              </p:blipFill>
              <p:spPr>
                <a:xfrm>
                  <a:off x="3638363" y="4962356"/>
                  <a:ext cx="678066" cy="946207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3884" y="2026786"/>
            <a:ext cx="1833266" cy="98210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3884" y="3545550"/>
            <a:ext cx="1805748" cy="915772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3499" y="5001330"/>
            <a:ext cx="1777033" cy="920249"/>
          </a:xfrm>
          <a:prstGeom prst="rect">
            <a:avLst/>
          </a:prstGeom>
        </p:spPr>
      </p:pic>
      <p:grpSp>
        <p:nvGrpSpPr>
          <p:cNvPr id="81" name="组合 80"/>
          <p:cNvGrpSpPr/>
          <p:nvPr/>
        </p:nvGrpSpPr>
        <p:grpSpPr>
          <a:xfrm>
            <a:off x="4747919" y="2465981"/>
            <a:ext cx="920786" cy="2350987"/>
            <a:chOff x="4747919" y="3047246"/>
            <a:chExt cx="920786" cy="2350987"/>
          </a:xfrm>
        </p:grpSpPr>
        <p:grpSp>
          <p:nvGrpSpPr>
            <p:cNvPr id="80" name="组合 79"/>
            <p:cNvGrpSpPr/>
            <p:nvPr/>
          </p:nvGrpSpPr>
          <p:grpSpPr>
            <a:xfrm>
              <a:off x="4800516" y="3047246"/>
              <a:ext cx="868189" cy="309933"/>
              <a:chOff x="4800516" y="3047246"/>
              <a:chExt cx="868189" cy="309933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5541744" y="3226610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4800516" y="3047246"/>
                <a:ext cx="797879" cy="228600"/>
                <a:chOff x="4800516" y="3047246"/>
                <a:chExt cx="797879" cy="228600"/>
              </a:xfrm>
            </p:grpSpPr>
            <p:cxnSp>
              <p:nvCxnSpPr>
                <p:cNvPr id="60" name="直接连接符 59"/>
                <p:cNvCxnSpPr/>
                <p:nvPr/>
              </p:nvCxnSpPr>
              <p:spPr>
                <a:xfrm>
                  <a:off x="4800516" y="3048000"/>
                  <a:ext cx="514434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>
                  <a:off x="5310180" y="3047246"/>
                  <a:ext cx="288215" cy="2286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9" name="组合 78"/>
            <p:cNvGrpSpPr/>
            <p:nvPr/>
          </p:nvGrpSpPr>
          <p:grpSpPr>
            <a:xfrm>
              <a:off x="4747919" y="5088300"/>
              <a:ext cx="856737" cy="309933"/>
              <a:chOff x="4747919" y="5088300"/>
              <a:chExt cx="856737" cy="30993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5477695" y="5088300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1" name="组合 70"/>
              <p:cNvGrpSpPr/>
              <p:nvPr/>
            </p:nvGrpSpPr>
            <p:grpSpPr>
              <a:xfrm flipV="1">
                <a:off x="4747919" y="5169633"/>
                <a:ext cx="797879" cy="228600"/>
                <a:chOff x="4800516" y="3047246"/>
                <a:chExt cx="797879" cy="228600"/>
              </a:xfrm>
            </p:grpSpPr>
            <p:cxnSp>
              <p:nvCxnSpPr>
                <p:cNvPr id="72" name="直接连接符 71"/>
                <p:cNvCxnSpPr/>
                <p:nvPr/>
              </p:nvCxnSpPr>
              <p:spPr>
                <a:xfrm>
                  <a:off x="4800516" y="3048000"/>
                  <a:ext cx="514434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直接连接符 74"/>
                <p:cNvCxnSpPr/>
                <p:nvPr/>
              </p:nvCxnSpPr>
              <p:spPr>
                <a:xfrm>
                  <a:off x="5310180" y="3047246"/>
                  <a:ext cx="288215" cy="2286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8" name="组合 77"/>
            <p:cNvGrpSpPr/>
            <p:nvPr/>
          </p:nvGrpSpPr>
          <p:grpSpPr>
            <a:xfrm>
              <a:off x="4763818" y="4168171"/>
              <a:ext cx="480108" cy="130569"/>
              <a:chOff x="4763818" y="4168171"/>
              <a:chExt cx="480108" cy="130569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116965" y="4168171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4763818" y="4234074"/>
                <a:ext cx="416627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/>
          <p:cNvGrpSpPr/>
          <p:nvPr/>
        </p:nvGrpSpPr>
        <p:grpSpPr>
          <a:xfrm flipH="1">
            <a:off x="6582077" y="2465981"/>
            <a:ext cx="920786" cy="2350987"/>
            <a:chOff x="4747919" y="3047246"/>
            <a:chExt cx="920786" cy="2350987"/>
          </a:xfrm>
        </p:grpSpPr>
        <p:grpSp>
          <p:nvGrpSpPr>
            <p:cNvPr id="83" name="组合 82"/>
            <p:cNvGrpSpPr/>
            <p:nvPr/>
          </p:nvGrpSpPr>
          <p:grpSpPr>
            <a:xfrm>
              <a:off x="4800516" y="3047246"/>
              <a:ext cx="868189" cy="309933"/>
              <a:chOff x="4800516" y="3047246"/>
              <a:chExt cx="868189" cy="309933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5541744" y="3226610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3" name="组合 92"/>
              <p:cNvGrpSpPr/>
              <p:nvPr/>
            </p:nvGrpSpPr>
            <p:grpSpPr>
              <a:xfrm>
                <a:off x="4800516" y="3047246"/>
                <a:ext cx="797879" cy="228600"/>
                <a:chOff x="4800516" y="3047246"/>
                <a:chExt cx="797879" cy="228600"/>
              </a:xfrm>
            </p:grpSpPr>
            <p:cxnSp>
              <p:nvCxnSpPr>
                <p:cNvPr id="94" name="直接连接符 93"/>
                <p:cNvCxnSpPr/>
                <p:nvPr/>
              </p:nvCxnSpPr>
              <p:spPr>
                <a:xfrm>
                  <a:off x="4800516" y="3048000"/>
                  <a:ext cx="514434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接连接符 94"/>
                <p:cNvCxnSpPr/>
                <p:nvPr/>
              </p:nvCxnSpPr>
              <p:spPr>
                <a:xfrm>
                  <a:off x="5310180" y="3047246"/>
                  <a:ext cx="288215" cy="2286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4" name="组合 83"/>
            <p:cNvGrpSpPr/>
            <p:nvPr/>
          </p:nvGrpSpPr>
          <p:grpSpPr>
            <a:xfrm>
              <a:off x="4747919" y="5088300"/>
              <a:ext cx="856737" cy="309933"/>
              <a:chOff x="4747919" y="5088300"/>
              <a:chExt cx="856737" cy="309933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5477695" y="5088300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 flipV="1">
                <a:off x="4747919" y="5169633"/>
                <a:ext cx="797879" cy="228600"/>
                <a:chOff x="4800516" y="3047246"/>
                <a:chExt cx="797879" cy="228600"/>
              </a:xfrm>
            </p:grpSpPr>
            <p:cxnSp>
              <p:nvCxnSpPr>
                <p:cNvPr id="90" name="直接连接符 89"/>
                <p:cNvCxnSpPr/>
                <p:nvPr/>
              </p:nvCxnSpPr>
              <p:spPr>
                <a:xfrm>
                  <a:off x="4800516" y="3048000"/>
                  <a:ext cx="514434" cy="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直接连接符 90"/>
                <p:cNvCxnSpPr/>
                <p:nvPr/>
              </p:nvCxnSpPr>
              <p:spPr>
                <a:xfrm>
                  <a:off x="5310180" y="3047246"/>
                  <a:ext cx="288215" cy="228600"/>
                </a:xfrm>
                <a:prstGeom prst="line">
                  <a:avLst/>
                </a:prstGeom>
                <a:ln w="127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5" name="组合 84"/>
            <p:cNvGrpSpPr/>
            <p:nvPr/>
          </p:nvGrpSpPr>
          <p:grpSpPr>
            <a:xfrm>
              <a:off x="4763818" y="4168171"/>
              <a:ext cx="480108" cy="130569"/>
              <a:chOff x="4763818" y="4168171"/>
              <a:chExt cx="480108" cy="130569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5116965" y="4168171"/>
                <a:ext cx="126961" cy="130569"/>
              </a:xfrm>
              <a:prstGeom prst="ellipse">
                <a:avLst/>
              </a:prstGeom>
              <a:noFill/>
              <a:ln w="127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7" name="直接连接符 86"/>
              <p:cNvCxnSpPr/>
              <p:nvPr/>
            </p:nvCxnSpPr>
            <p:spPr>
              <a:xfrm>
                <a:off x="4763818" y="4234074"/>
                <a:ext cx="416627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5" name="矩形: 圆角 14"/>
          <p:cNvSpPr/>
          <p:nvPr/>
        </p:nvSpPr>
        <p:spPr>
          <a:xfrm>
            <a:off x="471238" y="1535471"/>
            <a:ext cx="11249521" cy="4880688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12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质量数据分析管理平台</a:t>
            </a:r>
            <a:r>
              <a:rPr lang="en-US" altLang="zh-CN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-- 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7348 </a:t>
            </a:r>
            <a:endParaRPr lang="zh-CN" altLang="en-US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29" y="1967160"/>
            <a:ext cx="3523348" cy="3523348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4433966" y="5465794"/>
            <a:ext cx="3229584" cy="480559"/>
            <a:chOff x="4590855" y="5642436"/>
            <a:chExt cx="3968139" cy="514053"/>
          </a:xfrm>
        </p:grpSpPr>
        <p:sp>
          <p:nvSpPr>
            <p:cNvPr id="36" name="矩形: 圆角 35"/>
            <p:cNvSpPr/>
            <p:nvPr/>
          </p:nvSpPr>
          <p:spPr>
            <a:xfrm>
              <a:off x="5122611" y="5642436"/>
              <a:ext cx="2870790" cy="513447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590855" y="5662647"/>
              <a:ext cx="3968139" cy="493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可做二次开发</a:t>
              </a:r>
              <a:r>
                <a:rPr lang="en-US" altLang="zh-CN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,</a:t>
              </a:r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与</a:t>
              </a:r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PDM、</a:t>
              </a:r>
              <a:endParaRPr lang="zh-CN" altLang="en-US" sz="1200" dirty="0">
                <a:solidFill>
                  <a:srgbClr val="FFFFFF"/>
                </a:solidFill>
                <a:ea typeface="思源黑体 CN Medium" panose="020B0600000000000000" pitchFamily="34" charset="-122"/>
                <a:cs typeface="Arial" panose="020B0604020202020204" pitchFamily="34" charset="0"/>
              </a:endParaRPr>
            </a:p>
            <a:p>
              <a:pPr algn="ctr"/>
              <a:r>
                <a:rPr lang="zh-CN" altLang="en-US" sz="1200" dirty="0">
                  <a:solidFill>
                    <a:srgbClr val="FFFFFF"/>
                  </a:solidFill>
                  <a:ea typeface="思源黑体 CN Medium" panose="020B0600000000000000" pitchFamily="34" charset="-122"/>
                  <a:cs typeface="Arial" panose="020B0604020202020204" pitchFamily="34" charset="0"/>
                </a:rPr>
                <a:t>ERP、MES</a:t>
              </a: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等系统对接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82907" y="2072979"/>
            <a:ext cx="3056557" cy="937420"/>
            <a:chOff x="982907" y="2325225"/>
            <a:chExt cx="3056557" cy="937420"/>
          </a:xfrm>
        </p:grpSpPr>
        <p:grpSp>
          <p:nvGrpSpPr>
            <p:cNvPr id="74" name="组合 73"/>
            <p:cNvGrpSpPr/>
            <p:nvPr/>
          </p:nvGrpSpPr>
          <p:grpSpPr>
            <a:xfrm>
              <a:off x="2828644" y="2325225"/>
              <a:ext cx="1210820" cy="340350"/>
              <a:chOff x="862668" y="2789021"/>
              <a:chExt cx="1487716" cy="418182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862668" y="2856854"/>
                <a:ext cx="1487716" cy="33548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1000">
                    <a:srgbClr val="00966F"/>
                  </a:gs>
                  <a:gs pos="58000">
                    <a:srgbClr val="00684D"/>
                  </a:gs>
                </a:gsLst>
                <a:lin ang="3600000" scaled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929688" y="2789021"/>
                <a:ext cx="1375128" cy="418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b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</a:rPr>
                  <a:t>制定检验计划</a:t>
                </a:r>
                <a:endPara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endParaRPr>
              </a:p>
            </p:txBody>
          </p:sp>
        </p:grpSp>
        <p:sp>
          <p:nvSpPr>
            <p:cNvPr id="31" name="文本框 9"/>
            <p:cNvSpPr txBox="1"/>
            <p:nvPr/>
          </p:nvSpPr>
          <p:spPr>
            <a:xfrm>
              <a:off x="2433470" y="2708647"/>
              <a:ext cx="1605994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zh-CN" altLang="en-US" sz="1000" b="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支持自定义工件尺寸、公差标准及异常准则并关联量具</a:t>
              </a:r>
              <a:r>
                <a:rPr lang="en-US" altLang="zh-CN" sz="1000" b="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/</a:t>
              </a:r>
              <a:r>
                <a:rPr lang="zh-CN" altLang="en-US" sz="1000" b="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rPr>
                <a:t>批次等多维度追溯</a:t>
              </a:r>
              <a:endParaRPr lang="zh-CN" altLang="en-US" sz="1000" b="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2907" y="2380397"/>
              <a:ext cx="1464198" cy="791998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32660" y="3656796"/>
            <a:ext cx="3306277" cy="926176"/>
            <a:chOff x="732660" y="4010995"/>
            <a:chExt cx="3306277" cy="926176"/>
          </a:xfrm>
        </p:grpSpPr>
        <p:grpSp>
          <p:nvGrpSpPr>
            <p:cNvPr id="73" name="组合 72"/>
            <p:cNvGrpSpPr/>
            <p:nvPr/>
          </p:nvGrpSpPr>
          <p:grpSpPr>
            <a:xfrm>
              <a:off x="2828117" y="4010995"/>
              <a:ext cx="1210820" cy="340350"/>
              <a:chOff x="844123" y="4200285"/>
              <a:chExt cx="1487716" cy="418182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844123" y="4269726"/>
                <a:ext cx="1487716" cy="33548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1000">
                    <a:srgbClr val="00966F"/>
                  </a:gs>
                  <a:gs pos="58000">
                    <a:srgbClr val="00684D"/>
                  </a:gs>
                </a:gsLst>
                <a:lin ang="3600000" scaled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906656" y="4200285"/>
                <a:ext cx="1352978" cy="418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200" b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sym typeface="+mn-lt"/>
                  </a:rPr>
                  <a:t>管理检验计划</a:t>
                </a:r>
                <a:endPara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2818034" y="4383173"/>
              <a:ext cx="1220903" cy="55399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>
                <a:defRPr sz="1000" b="0" kern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defRPr>
              </a:lvl1pPr>
            </a:lstStyle>
            <a:p>
              <a:pPr algn="r"/>
              <a:r>
                <a:rPr lang="zh-CN" altLang="en-US" dirty="0"/>
                <a:t>灵活配置检测项目结构</a:t>
              </a:r>
              <a:r>
                <a:rPr lang="en-US" altLang="zh-CN" dirty="0"/>
                <a:t>, </a:t>
              </a:r>
              <a:r>
                <a:rPr lang="zh-CN" altLang="en-US" dirty="0"/>
                <a:t>适配企业质量控制工作流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660" y="4119884"/>
              <a:ext cx="1874099" cy="671189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3134795" y="5150159"/>
            <a:ext cx="862505" cy="340350"/>
            <a:chOff x="844123" y="5806179"/>
            <a:chExt cx="1059746" cy="418183"/>
          </a:xfrm>
        </p:grpSpPr>
        <p:sp>
          <p:nvSpPr>
            <p:cNvPr id="24" name="矩形: 圆角 23"/>
            <p:cNvSpPr/>
            <p:nvPr/>
          </p:nvSpPr>
          <p:spPr>
            <a:xfrm>
              <a:off x="844123" y="5875977"/>
              <a:ext cx="1059746" cy="335482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00966F"/>
                </a:gs>
                <a:gs pos="58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6641" y="5806179"/>
              <a:ext cx="975623" cy="418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rPr>
                <a:t>数据采集</a:t>
              </a:r>
              <a:endParaRPr lang="zh-CN" altLang="en-US" sz="1200" b="0" dirty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870196" y="5537392"/>
            <a:ext cx="2127104" cy="5539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ja-JP"/>
            </a:defPPr>
            <a:lvl1pPr>
              <a:defRPr sz="1000" b="0" kern="0">
                <a:solidFill>
                  <a:schemeClr val="bg2">
                    <a:lumMod val="75000"/>
                  </a:schemeClr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按图纸引导快速定位检测位置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兼容主流检测设备支持多模式数据录入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提升数据采集效率与准确性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82804" y="5052998"/>
            <a:ext cx="1293572" cy="1172055"/>
            <a:chOff x="3210181" y="5108016"/>
            <a:chExt cx="1270954" cy="115156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0181" y="5108016"/>
              <a:ext cx="1270954" cy="1151562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3275988" y="5739827"/>
              <a:ext cx="452509" cy="384748"/>
            </a:xfrm>
            <a:prstGeom prst="rect">
              <a:avLst/>
            </a:prstGeom>
            <a:solidFill>
              <a:srgbClr val="FFFFFF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27" r="21852"/>
            <a:stretch>
              <a:fillRect/>
            </a:stretch>
          </p:blipFill>
          <p:spPr>
            <a:xfrm>
              <a:off x="3368262" y="5757720"/>
              <a:ext cx="267960" cy="366855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8093874" y="2061881"/>
            <a:ext cx="2806997" cy="1624261"/>
            <a:chOff x="8357252" y="2858677"/>
            <a:chExt cx="2806997" cy="1624261"/>
          </a:xfrm>
        </p:grpSpPr>
        <p:grpSp>
          <p:nvGrpSpPr>
            <p:cNvPr id="52" name="组合 51"/>
            <p:cNvGrpSpPr/>
            <p:nvPr/>
          </p:nvGrpSpPr>
          <p:grpSpPr>
            <a:xfrm>
              <a:off x="8357252" y="2858677"/>
              <a:ext cx="1663100" cy="340350"/>
              <a:chOff x="8667409" y="3703268"/>
              <a:chExt cx="1393962" cy="340350"/>
            </a:xfrm>
          </p:grpSpPr>
          <p:sp>
            <p:nvSpPr>
              <p:cNvPr id="62" name="矩形: 圆角 61"/>
              <p:cNvSpPr/>
              <p:nvPr/>
            </p:nvSpPr>
            <p:spPr>
              <a:xfrm>
                <a:off x="8667409" y="3759816"/>
                <a:ext cx="1393962" cy="27304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1000">
                    <a:srgbClr val="00966F"/>
                  </a:gs>
                  <a:gs pos="58000">
                    <a:srgbClr val="00684D"/>
                  </a:gs>
                </a:gsLst>
                <a:lin ang="3600000" scaled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8668802" y="3703268"/>
                <a:ext cx="1392569" cy="340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zh-CN" sz="1200" dirty="0">
                    <a:solidFill>
                      <a:srgbClr val="FFFFFF"/>
                    </a:solidFill>
                    <a:ea typeface="思源黑体 CN Medium" panose="020B0600000000000000" pitchFamily="34" charset="-122"/>
                    <a:cs typeface="Arial" panose="020B0604020202020204" pitchFamily="34" charset="0"/>
                    <a:sym typeface="+mn-lt"/>
                  </a:rPr>
                  <a:t>SPC</a:t>
                </a:r>
                <a:r>
                  <a:rPr lang="zh-CN" altLang="en-US" sz="1200" b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sym typeface="+mn-lt"/>
                  </a:rPr>
                  <a:t>质量数据分析</a:t>
                </a:r>
                <a:endPara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28" name="文本框 9"/>
            <p:cNvSpPr txBox="1"/>
            <p:nvPr/>
          </p:nvSpPr>
          <p:spPr>
            <a:xfrm>
              <a:off x="8367415" y="3250752"/>
              <a:ext cx="2796834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>
                <a:defRPr sz="1000" b="0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defRPr>
              </a:lvl1pPr>
            </a:lstStyle>
            <a:p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自动计算过程能力指（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CPK/PPK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）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识别工序波动趋势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定位工艺薄弱环节</a:t>
              </a:r>
              <a:r>
                <a:rPr lang="en-US" altLang="zh-CN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优化生产流程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67415" y="3686142"/>
              <a:ext cx="1464198" cy="796796"/>
            </a:xfrm>
            <a:prstGeom prst="rect">
              <a:avLst/>
            </a:prstGeom>
          </p:spPr>
        </p:pic>
      </p:grpSp>
      <p:grpSp>
        <p:nvGrpSpPr>
          <p:cNvPr id="56" name="组合 55"/>
          <p:cNvGrpSpPr/>
          <p:nvPr/>
        </p:nvGrpSpPr>
        <p:grpSpPr>
          <a:xfrm>
            <a:off x="8501224" y="4436874"/>
            <a:ext cx="2486252" cy="1709453"/>
            <a:chOff x="8357252" y="4693947"/>
            <a:chExt cx="2486252" cy="1709453"/>
          </a:xfrm>
        </p:grpSpPr>
        <p:grpSp>
          <p:nvGrpSpPr>
            <p:cNvPr id="69" name="组合 68"/>
            <p:cNvGrpSpPr/>
            <p:nvPr/>
          </p:nvGrpSpPr>
          <p:grpSpPr>
            <a:xfrm>
              <a:off x="8357252" y="4693947"/>
              <a:ext cx="1048090" cy="288406"/>
              <a:chOff x="9469200" y="5917209"/>
              <a:chExt cx="1059746" cy="354360"/>
            </a:xfrm>
          </p:grpSpPr>
          <p:sp>
            <p:nvSpPr>
              <p:cNvPr id="68" name="矩形: 圆角 67"/>
              <p:cNvSpPr/>
              <p:nvPr/>
            </p:nvSpPr>
            <p:spPr>
              <a:xfrm>
                <a:off x="9469200" y="5917209"/>
                <a:ext cx="1059746" cy="33548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1000">
                    <a:srgbClr val="00966F"/>
                  </a:gs>
                  <a:gs pos="58000">
                    <a:srgbClr val="00684D"/>
                  </a:gs>
                </a:gsLst>
                <a:lin ang="3600000" scaled="0"/>
              </a:gra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lIns="122530" tIns="61265" rIns="122530" bIns="61265"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9469200" y="5931225"/>
                <a:ext cx="1031512" cy="340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300"/>
                  </a:spcBef>
                  <a:defRPr/>
                </a:pPr>
                <a:r>
                  <a:rPr lang="zh-CN" altLang="en-US" sz="1200" b="0" dirty="0">
                    <a:solidFill>
                      <a:srgbClr val="FFFFFF"/>
                    </a:solidFill>
                    <a:latin typeface="思源黑体 CN Medium" panose="020B0600000000000000" pitchFamily="34" charset="-122"/>
                    <a:ea typeface="思源黑体 CN Medium" panose="020B0600000000000000" pitchFamily="34" charset="-122"/>
                    <a:sym typeface="+mn-lt"/>
                  </a:rPr>
                  <a:t>质量报告</a:t>
                </a:r>
                <a:endParaRPr lang="zh-CN" altLang="en-US" sz="1200" b="0" dirty="0">
                  <a:solidFill>
                    <a:srgbClr val="FFFFFF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8367415" y="5008244"/>
              <a:ext cx="2476089" cy="4001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ja-JP"/>
              </a:defPPr>
              <a:lvl1pPr>
                <a:defRPr sz="1000" b="0" kern="0">
                  <a:solidFill>
                    <a:schemeClr val="bg2">
                      <a:lumMod val="75000"/>
                    </a:schemeClr>
                  </a:solidFill>
                  <a:latin typeface="思源黑体 CN Regular" panose="020B0500000000000000" charset="-122"/>
                  <a:ea typeface="思源黑体 CN Regular" panose="020B0500000000000000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生成交付检测报告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, 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随产品交付客户提升质量透明度</a:t>
              </a: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, </a:t>
              </a: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简化验收流程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67415" y="5450290"/>
              <a:ext cx="1464198" cy="953110"/>
            </a:xfrm>
            <a:prstGeom prst="rect">
              <a:avLst/>
            </a:prstGeom>
          </p:spPr>
        </p:pic>
      </p:grpSp>
      <p:sp>
        <p:nvSpPr>
          <p:cNvPr id="61" name="弧形 60"/>
          <p:cNvSpPr/>
          <p:nvPr/>
        </p:nvSpPr>
        <p:spPr bwMode="auto">
          <a:xfrm rot="13089379">
            <a:off x="4654765" y="2231073"/>
            <a:ext cx="3028786" cy="3096972"/>
          </a:xfrm>
          <a:prstGeom prst="arc">
            <a:avLst>
              <a:gd name="adj1" fmla="val 16200000"/>
              <a:gd name="adj2" fmla="val 1364624"/>
            </a:avLst>
          </a:prstGeom>
          <a:noFill/>
          <a:ln w="127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4226067" y="2537547"/>
            <a:ext cx="868189" cy="309933"/>
            <a:chOff x="4800516" y="3047246"/>
            <a:chExt cx="868189" cy="309933"/>
          </a:xfrm>
        </p:grpSpPr>
        <p:sp>
          <p:nvSpPr>
            <p:cNvPr id="82" name="椭圆 81"/>
            <p:cNvSpPr/>
            <p:nvPr/>
          </p:nvSpPr>
          <p:spPr>
            <a:xfrm>
              <a:off x="5541744" y="3226610"/>
              <a:ext cx="126961" cy="130569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4800516" y="3047246"/>
              <a:ext cx="797879" cy="228600"/>
              <a:chOff x="4800516" y="3047246"/>
              <a:chExt cx="797879" cy="228600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800516" y="3048000"/>
                <a:ext cx="514434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5310180" y="3047246"/>
                <a:ext cx="288215" cy="22860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组合 70"/>
          <p:cNvGrpSpPr/>
          <p:nvPr/>
        </p:nvGrpSpPr>
        <p:grpSpPr>
          <a:xfrm>
            <a:off x="4174038" y="4682846"/>
            <a:ext cx="856737" cy="309933"/>
            <a:chOff x="4747919" y="5088300"/>
            <a:chExt cx="856737" cy="309933"/>
          </a:xfrm>
        </p:grpSpPr>
        <p:sp>
          <p:nvSpPr>
            <p:cNvPr id="78" name="椭圆 77"/>
            <p:cNvSpPr/>
            <p:nvPr/>
          </p:nvSpPr>
          <p:spPr>
            <a:xfrm>
              <a:off x="5477695" y="5088300"/>
              <a:ext cx="126961" cy="130569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 flipV="1">
              <a:off x="4747919" y="5169633"/>
              <a:ext cx="797879" cy="228600"/>
              <a:chOff x="4800516" y="3047246"/>
              <a:chExt cx="797879" cy="228600"/>
            </a:xfrm>
          </p:grpSpPr>
          <p:cxnSp>
            <p:nvCxnSpPr>
              <p:cNvPr id="80" name="直接连接符 79"/>
              <p:cNvCxnSpPr/>
              <p:nvPr/>
            </p:nvCxnSpPr>
            <p:spPr>
              <a:xfrm>
                <a:off x="4800516" y="3048000"/>
                <a:ext cx="514434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5310180" y="3047246"/>
                <a:ext cx="288215" cy="22860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组合 71"/>
          <p:cNvGrpSpPr/>
          <p:nvPr/>
        </p:nvGrpSpPr>
        <p:grpSpPr>
          <a:xfrm>
            <a:off x="4235592" y="3783831"/>
            <a:ext cx="480108" cy="130569"/>
            <a:chOff x="4763818" y="4168171"/>
            <a:chExt cx="480108" cy="130569"/>
          </a:xfrm>
        </p:grpSpPr>
        <p:sp>
          <p:nvSpPr>
            <p:cNvPr id="76" name="椭圆 75"/>
            <p:cNvSpPr/>
            <p:nvPr/>
          </p:nvSpPr>
          <p:spPr>
            <a:xfrm>
              <a:off x="5116965" y="4168171"/>
              <a:ext cx="126961" cy="130569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4763818" y="4234074"/>
              <a:ext cx="416627" cy="0"/>
            </a:xfrm>
            <a:prstGeom prst="line">
              <a:avLst/>
            </a:prstGeom>
            <a:ln w="127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 flipH="1">
            <a:off x="7146676" y="2579413"/>
            <a:ext cx="868189" cy="309933"/>
            <a:chOff x="4800516" y="3047246"/>
            <a:chExt cx="868189" cy="309933"/>
          </a:xfrm>
        </p:grpSpPr>
        <p:sp>
          <p:nvSpPr>
            <p:cNvPr id="96" name="椭圆 95"/>
            <p:cNvSpPr/>
            <p:nvPr/>
          </p:nvSpPr>
          <p:spPr>
            <a:xfrm>
              <a:off x="5541744" y="3226610"/>
              <a:ext cx="126961" cy="130569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800516" y="3047246"/>
              <a:ext cx="797879" cy="228600"/>
              <a:chOff x="4800516" y="3047246"/>
              <a:chExt cx="797879" cy="228600"/>
            </a:xfrm>
          </p:grpSpPr>
          <p:cxnSp>
            <p:nvCxnSpPr>
              <p:cNvPr id="98" name="直接连接符 97"/>
              <p:cNvCxnSpPr/>
              <p:nvPr/>
            </p:nvCxnSpPr>
            <p:spPr>
              <a:xfrm>
                <a:off x="4800516" y="3048000"/>
                <a:ext cx="514434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/>
              <p:cNvCxnSpPr/>
              <p:nvPr/>
            </p:nvCxnSpPr>
            <p:spPr>
              <a:xfrm>
                <a:off x="5310180" y="3047246"/>
                <a:ext cx="288215" cy="22860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组合 87"/>
          <p:cNvGrpSpPr/>
          <p:nvPr/>
        </p:nvGrpSpPr>
        <p:grpSpPr>
          <a:xfrm flipH="1">
            <a:off x="7436233" y="4271659"/>
            <a:ext cx="856737" cy="309933"/>
            <a:chOff x="4747919" y="5088300"/>
            <a:chExt cx="856737" cy="309933"/>
          </a:xfrm>
        </p:grpSpPr>
        <p:sp>
          <p:nvSpPr>
            <p:cNvPr id="92" name="椭圆 91"/>
            <p:cNvSpPr/>
            <p:nvPr/>
          </p:nvSpPr>
          <p:spPr>
            <a:xfrm>
              <a:off x="5477695" y="5088300"/>
              <a:ext cx="126961" cy="130569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3" name="组合 92"/>
            <p:cNvGrpSpPr/>
            <p:nvPr/>
          </p:nvGrpSpPr>
          <p:grpSpPr>
            <a:xfrm flipV="1">
              <a:off x="4747919" y="5169633"/>
              <a:ext cx="797879" cy="228600"/>
              <a:chOff x="4800516" y="3047246"/>
              <a:chExt cx="797879" cy="228600"/>
            </a:xfrm>
          </p:grpSpPr>
          <p:cxnSp>
            <p:nvCxnSpPr>
              <p:cNvPr id="94" name="直接连接符 93"/>
              <p:cNvCxnSpPr/>
              <p:nvPr/>
            </p:nvCxnSpPr>
            <p:spPr>
              <a:xfrm>
                <a:off x="4800516" y="3048000"/>
                <a:ext cx="514434" cy="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接连接符 94"/>
              <p:cNvCxnSpPr/>
              <p:nvPr/>
            </p:nvCxnSpPr>
            <p:spPr>
              <a:xfrm>
                <a:off x="5310180" y="3047246"/>
                <a:ext cx="288215" cy="228600"/>
              </a:xfrm>
              <a:prstGeom prst="line">
                <a:avLst/>
              </a:prstGeom>
              <a:ln w="127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弧形 13"/>
          <p:cNvSpPr/>
          <p:nvPr/>
        </p:nvSpPr>
        <p:spPr bwMode="auto">
          <a:xfrm rot="8510621" flipH="1">
            <a:off x="4541413" y="2231072"/>
            <a:ext cx="3028786" cy="3096972"/>
          </a:xfrm>
          <a:prstGeom prst="arc">
            <a:avLst>
              <a:gd name="adj1" fmla="val 16200000"/>
              <a:gd name="adj2" fmla="val 1364624"/>
            </a:avLst>
          </a:prstGeom>
          <a:noFill/>
          <a:ln w="12700" cap="flat" cmpd="sng" algn="ctr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5" name="矩形: 圆角 34"/>
          <p:cNvSpPr/>
          <p:nvPr/>
        </p:nvSpPr>
        <p:spPr>
          <a:xfrm>
            <a:off x="472882" y="2114283"/>
            <a:ext cx="11070920" cy="3506747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123218" y="4950143"/>
            <a:ext cx="6197538" cy="521185"/>
            <a:chOff x="1644761" y="4950143"/>
            <a:chExt cx="6197538" cy="521185"/>
          </a:xfrm>
          <a:solidFill>
            <a:schemeClr val="bg1">
              <a:lumMod val="85000"/>
              <a:alpha val="20000"/>
            </a:schemeClr>
          </a:solidFill>
        </p:grpSpPr>
        <p:sp>
          <p:nvSpPr>
            <p:cNvPr id="46" name="箭头: V 形 45"/>
            <p:cNvSpPr/>
            <p:nvPr/>
          </p:nvSpPr>
          <p:spPr>
            <a:xfrm>
              <a:off x="164476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箭头: V 形 46"/>
            <p:cNvSpPr/>
            <p:nvPr/>
          </p:nvSpPr>
          <p:spPr>
            <a:xfrm>
              <a:off x="244809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箭头: V 形 47"/>
            <p:cNvSpPr/>
            <p:nvPr/>
          </p:nvSpPr>
          <p:spPr>
            <a:xfrm>
              <a:off x="325142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箭头: V 形 48"/>
            <p:cNvSpPr/>
            <p:nvPr/>
          </p:nvSpPr>
          <p:spPr>
            <a:xfrm>
              <a:off x="405475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箭头: V 形 49"/>
            <p:cNvSpPr/>
            <p:nvPr/>
          </p:nvSpPr>
          <p:spPr>
            <a:xfrm>
              <a:off x="485808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箭头: V 形 50"/>
            <p:cNvSpPr/>
            <p:nvPr/>
          </p:nvSpPr>
          <p:spPr>
            <a:xfrm>
              <a:off x="566141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箭头: V 形 51"/>
            <p:cNvSpPr/>
            <p:nvPr/>
          </p:nvSpPr>
          <p:spPr>
            <a:xfrm>
              <a:off x="6464741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箭头: V 形 52"/>
            <p:cNvSpPr/>
            <p:nvPr/>
          </p:nvSpPr>
          <p:spPr>
            <a:xfrm>
              <a:off x="7268073" y="4950143"/>
              <a:ext cx="574226" cy="521185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" name="矩形: 圆角 35"/>
          <p:cNvSpPr/>
          <p:nvPr/>
        </p:nvSpPr>
        <p:spPr>
          <a:xfrm>
            <a:off x="8199057" y="1914912"/>
            <a:ext cx="3520062" cy="3905488"/>
          </a:xfrm>
          <a:prstGeom prst="roundRect">
            <a:avLst>
              <a:gd name="adj" fmla="val 2125"/>
            </a:avLst>
          </a:prstGeom>
          <a:solidFill>
            <a:srgbClr val="E2EDE9"/>
          </a:solidFill>
          <a:ln>
            <a:noFill/>
          </a:ln>
          <a:effectLst>
            <a:outerShdw blurRad="50800" dist="50800" dir="2040000" sx="1000" sy="1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数据采集软件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-- 7318 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785186" y="2542515"/>
            <a:ext cx="2682874" cy="2048307"/>
            <a:chOff x="3212782" y="2852747"/>
            <a:chExt cx="2682874" cy="2048307"/>
          </a:xfrm>
        </p:grpSpPr>
        <p:pic>
          <p:nvPicPr>
            <p:cNvPr id="4" name="Picture 3" descr="E:\PPT\照片\7318-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79632" y="3793511"/>
              <a:ext cx="2616024" cy="1107543"/>
            </a:xfrm>
            <a:prstGeom prst="rect">
              <a:avLst/>
            </a:prstGeom>
            <a:noFill/>
          </p:spPr>
        </p:pic>
        <p:sp>
          <p:nvSpPr>
            <p:cNvPr id="9" name="标题 1"/>
            <p:cNvSpPr txBox="1"/>
            <p:nvPr/>
          </p:nvSpPr>
          <p:spPr>
            <a:xfrm>
              <a:off x="3212782" y="2852747"/>
              <a:ext cx="1964242" cy="37039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MS PGothic" panose="020B0600070205080204" pitchFamily="34" charset="-128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600" b="0" dirty="0">
                  <a:solidFill>
                    <a:srgbClr val="00684D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 识别屏幕数据</a:t>
              </a:r>
              <a:endParaRPr lang="en-US" altLang="zh-CN" sz="1600" b="0" dirty="0">
                <a:solidFill>
                  <a:srgbClr val="00684D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5669025" y="4783898"/>
            <a:ext cx="2345848" cy="767013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ts val="300"/>
              </a:spcBef>
              <a:defRPr/>
            </a:pPr>
            <a:r>
              <a:rPr lang="zh-CN" altLang="en-US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可以抓取任何仪器文件上的数据</a:t>
            </a:r>
            <a:r>
              <a:rPr lang="en-US" altLang="zh-CN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en-US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仪器的数据文件每次有新数据后</a:t>
            </a:r>
            <a:r>
              <a:rPr lang="en-US" altLang="zh-CN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r>
              <a:rPr lang="zh-CN" altLang="en-US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采集软件自动抓取并传输到</a:t>
            </a:r>
            <a:r>
              <a:rPr lang="en-US" altLang="zh-CN" sz="1000" b="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EXCEL</a:t>
            </a:r>
            <a:endParaRPr lang="en-US" altLang="zh-CN" sz="1000" b="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642004" y="2542515"/>
            <a:ext cx="2327949" cy="2079311"/>
            <a:chOff x="6207327" y="2852747"/>
            <a:chExt cx="2327949" cy="2079311"/>
          </a:xfrm>
        </p:grpSpPr>
        <p:sp>
          <p:nvSpPr>
            <p:cNvPr id="10" name="标题 1"/>
            <p:cNvSpPr txBox="1"/>
            <p:nvPr/>
          </p:nvSpPr>
          <p:spPr>
            <a:xfrm>
              <a:off x="6207327" y="2852747"/>
              <a:ext cx="1623410" cy="37039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+mj-lt"/>
                  <a:ea typeface="MS PGothic" panose="020B0600070205080204" pitchFamily="34" charset="-128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algn="ctr" rtl="0" eaLnBrk="1" fontAlgn="base" hangingPunct="1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l">
                <a:spcBef>
                  <a:spcPts val="300"/>
                </a:spcBef>
                <a:buFont typeface="Arial" panose="020B0604020202020204" pitchFamily="34" charset="0"/>
                <a:buChar char="•"/>
                <a:defRPr/>
              </a:pPr>
              <a:r>
                <a:rPr lang="zh-CN" altLang="en-US" sz="1600" b="0" dirty="0">
                  <a:solidFill>
                    <a:srgbClr val="00684D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 解析数据文件</a:t>
              </a:r>
              <a:endParaRPr lang="en-US" altLang="zh-CN" sz="1600" b="0" dirty="0">
                <a:solidFill>
                  <a:srgbClr val="00684D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pic>
          <p:nvPicPr>
            <p:cNvPr id="13" name="Picture 3" descr="D:\PPT\PPT推广\照片\7318中文 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07803" y="3502757"/>
              <a:ext cx="2227473" cy="1429301"/>
            </a:xfrm>
            <a:prstGeom prst="rect">
              <a:avLst/>
            </a:prstGeom>
            <a:noFill/>
          </p:spPr>
        </p:pic>
      </p:grpSp>
      <p:sp>
        <p:nvSpPr>
          <p:cNvPr id="26" name="文本框 25"/>
          <p:cNvSpPr txBox="1"/>
          <p:nvPr/>
        </p:nvSpPr>
        <p:spPr>
          <a:xfrm>
            <a:off x="753833" y="2333677"/>
            <a:ext cx="1865512" cy="4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2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j-cs"/>
            </a:endParaRPr>
          </a:p>
        </p:txBody>
      </p:sp>
      <p:sp>
        <p:nvSpPr>
          <p:cNvPr id="27" name="标题 1"/>
          <p:cNvSpPr txBox="1"/>
          <p:nvPr/>
        </p:nvSpPr>
        <p:spPr>
          <a:xfrm>
            <a:off x="634327" y="2542515"/>
            <a:ext cx="1964242" cy="37039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600" b="0" dirty="0">
                <a:solidFill>
                  <a:srgbClr val="00684D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j-cs"/>
              </a:rPr>
              <a:t>读取串口数据</a:t>
            </a:r>
            <a:endParaRPr lang="zh-CN" altLang="en-US" sz="1600" b="0" dirty="0">
              <a:solidFill>
                <a:srgbClr val="00684D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  <a:cs typeface="+mj-cs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2720519" y="2545081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578998" y="2697481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8363625" y="2912905"/>
            <a:ext cx="3190926" cy="2037238"/>
            <a:chOff x="6877020" y="1131062"/>
            <a:chExt cx="3476656" cy="2094317"/>
          </a:xfrm>
        </p:grpSpPr>
        <p:sp>
          <p:nvSpPr>
            <p:cNvPr id="22" name="矩形: 圆角 21"/>
            <p:cNvSpPr/>
            <p:nvPr/>
          </p:nvSpPr>
          <p:spPr>
            <a:xfrm>
              <a:off x="6877020" y="1131062"/>
              <a:ext cx="3476656" cy="2094317"/>
            </a:xfrm>
            <a:prstGeom prst="roundRect">
              <a:avLst>
                <a:gd name="adj" fmla="val 2125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040000" algn="tl" rotWithShape="0">
                <a:prstClr val="black">
                  <a:alpha val="20000"/>
                </a:prstClr>
              </a:outerShdw>
              <a:softEdge rad="1270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lIns="122530" tIns="61265" rIns="122530" bIns="61265"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8" name="Picture 3" descr="D:\PPT\PPT推广\照片\7318中文 2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18035" y="1257065"/>
              <a:ext cx="3209809" cy="1836282"/>
            </a:xfrm>
            <a:prstGeom prst="rect">
              <a:avLst/>
            </a:prstGeom>
            <a:noFill/>
          </p:spPr>
        </p:pic>
      </p:grpSp>
      <p:sp>
        <p:nvSpPr>
          <p:cNvPr id="41" name="箭头: 下弧形 40"/>
          <p:cNvSpPr/>
          <p:nvPr/>
        </p:nvSpPr>
        <p:spPr>
          <a:xfrm rot="1755076">
            <a:off x="328872" y="3135991"/>
            <a:ext cx="8669699" cy="3437433"/>
          </a:xfrm>
          <a:custGeom>
            <a:avLst/>
            <a:gdLst>
              <a:gd name="connsiteX0" fmla="*/ 9257759 w 9633084"/>
              <a:gd name="connsiteY0" fmla="*/ 0 h 1501302"/>
              <a:gd name="connsiteX1" fmla="*/ 9489077 w 9633084"/>
              <a:gd name="connsiteY1" fmla="*/ 375326 h 1501302"/>
              <a:gd name="connsiteX2" fmla="*/ 9301415 w 9633084"/>
              <a:gd name="connsiteY2" fmla="*/ 375326 h 1501302"/>
              <a:gd name="connsiteX3" fmla="*/ 6084319 w 9633084"/>
              <a:gd name="connsiteY3" fmla="*/ 1450130 h 1501302"/>
              <a:gd name="connsiteX4" fmla="*/ 4722711 w 9633084"/>
              <a:gd name="connsiteY4" fmla="*/ 1500016 h 1501302"/>
              <a:gd name="connsiteX5" fmla="*/ 8926089 w 9633084"/>
              <a:gd name="connsiteY5" fmla="*/ 375326 h 1501302"/>
              <a:gd name="connsiteX6" fmla="*/ 8738426 w 9633084"/>
              <a:gd name="connsiteY6" fmla="*/ 375326 h 1501302"/>
              <a:gd name="connsiteX7" fmla="*/ 9257759 w 9633084"/>
              <a:gd name="connsiteY7" fmla="*/ 0 h 1501302"/>
              <a:gd name="connsiteX0-1" fmla="*/ 4535048 w 9633084"/>
              <a:gd name="connsiteY0-2" fmla="*/ 1501302 h 1501302"/>
              <a:gd name="connsiteX1-3" fmla="*/ 0 w 9633084"/>
              <a:gd name="connsiteY1-4" fmla="*/ 0 h 1501302"/>
              <a:gd name="connsiteX2-5" fmla="*/ 375326 w 9633084"/>
              <a:gd name="connsiteY2-6" fmla="*/ 0 h 1501302"/>
              <a:gd name="connsiteX3-7" fmla="*/ 4910374 w 9633084"/>
              <a:gd name="connsiteY3-8" fmla="*/ 1501302 h 1501302"/>
              <a:gd name="connsiteX4-9" fmla="*/ 4535048 w 9633084"/>
              <a:gd name="connsiteY4-10" fmla="*/ 1501302 h 1501302"/>
              <a:gd name="connsiteX0-11" fmla="*/ 4722711 w 9633084"/>
              <a:gd name="connsiteY0-12" fmla="*/ 1500016 h 1501302"/>
              <a:gd name="connsiteX1-13" fmla="*/ 8926089 w 9633084"/>
              <a:gd name="connsiteY1-14" fmla="*/ 375326 h 1501302"/>
              <a:gd name="connsiteX2-15" fmla="*/ 8738426 w 9633084"/>
              <a:gd name="connsiteY2-16" fmla="*/ 375326 h 1501302"/>
              <a:gd name="connsiteX3-17" fmla="*/ 9257759 w 9633084"/>
              <a:gd name="connsiteY3-18" fmla="*/ 0 h 1501302"/>
              <a:gd name="connsiteX4-19" fmla="*/ 9489077 w 9633084"/>
              <a:gd name="connsiteY4-20" fmla="*/ 375326 h 1501302"/>
              <a:gd name="connsiteX5-21" fmla="*/ 9301415 w 9633084"/>
              <a:gd name="connsiteY5-22" fmla="*/ 375326 h 1501302"/>
              <a:gd name="connsiteX6-23" fmla="*/ 4910374 w 9633084"/>
              <a:gd name="connsiteY6-24" fmla="*/ 1501302 h 1501302"/>
              <a:gd name="connsiteX7-25" fmla="*/ 4535048 w 9633084"/>
              <a:gd name="connsiteY7-26" fmla="*/ 1501302 h 1501302"/>
              <a:gd name="connsiteX8" fmla="*/ 0 w 9633084"/>
              <a:gd name="connsiteY8" fmla="*/ 0 h 1501302"/>
              <a:gd name="connsiteX9" fmla="*/ 375326 w 9633084"/>
              <a:gd name="connsiteY9" fmla="*/ 0 h 1501302"/>
              <a:gd name="connsiteX10" fmla="*/ 4910374 w 9633084"/>
              <a:gd name="connsiteY10" fmla="*/ 1501302 h 1501302"/>
              <a:gd name="connsiteX0-27" fmla="*/ 9257759 w 9489077"/>
              <a:gd name="connsiteY0-28" fmla="*/ 0 h 1501302"/>
              <a:gd name="connsiteX1-29" fmla="*/ 9489077 w 9489077"/>
              <a:gd name="connsiteY1-30" fmla="*/ 375326 h 1501302"/>
              <a:gd name="connsiteX2-31" fmla="*/ 9301415 w 9489077"/>
              <a:gd name="connsiteY2-32" fmla="*/ 375326 h 1501302"/>
              <a:gd name="connsiteX3-33" fmla="*/ 6084319 w 9489077"/>
              <a:gd name="connsiteY3-34" fmla="*/ 1450130 h 1501302"/>
              <a:gd name="connsiteX4-35" fmla="*/ 4722711 w 9489077"/>
              <a:gd name="connsiteY4-36" fmla="*/ 1500016 h 1501302"/>
              <a:gd name="connsiteX5-37" fmla="*/ 8926089 w 9489077"/>
              <a:gd name="connsiteY5-38" fmla="*/ 375326 h 1501302"/>
              <a:gd name="connsiteX6-39" fmla="*/ 8738426 w 9489077"/>
              <a:gd name="connsiteY6-40" fmla="*/ 375326 h 1501302"/>
              <a:gd name="connsiteX7-41" fmla="*/ 9257759 w 9489077"/>
              <a:gd name="connsiteY7-42" fmla="*/ 0 h 1501302"/>
              <a:gd name="connsiteX0-43" fmla="*/ 4535048 w 9489077"/>
              <a:gd name="connsiteY0-44" fmla="*/ 1501302 h 1501302"/>
              <a:gd name="connsiteX1-45" fmla="*/ 0 w 9489077"/>
              <a:gd name="connsiteY1-46" fmla="*/ 0 h 1501302"/>
              <a:gd name="connsiteX2-47" fmla="*/ 375326 w 9489077"/>
              <a:gd name="connsiteY2-48" fmla="*/ 0 h 1501302"/>
              <a:gd name="connsiteX3-49" fmla="*/ 4910374 w 9489077"/>
              <a:gd name="connsiteY3-50" fmla="*/ 1501302 h 1501302"/>
              <a:gd name="connsiteX4-51" fmla="*/ 4535048 w 9489077"/>
              <a:gd name="connsiteY4-52" fmla="*/ 1501302 h 1501302"/>
              <a:gd name="connsiteX0-53" fmla="*/ 4722711 w 9489077"/>
              <a:gd name="connsiteY0-54" fmla="*/ 1500016 h 1501302"/>
              <a:gd name="connsiteX1-55" fmla="*/ 8926089 w 9489077"/>
              <a:gd name="connsiteY1-56" fmla="*/ 375326 h 1501302"/>
              <a:gd name="connsiteX2-57" fmla="*/ 8738426 w 9489077"/>
              <a:gd name="connsiteY2-58" fmla="*/ 375326 h 1501302"/>
              <a:gd name="connsiteX3-59" fmla="*/ 9257759 w 9489077"/>
              <a:gd name="connsiteY3-60" fmla="*/ 0 h 1501302"/>
              <a:gd name="connsiteX4-61" fmla="*/ 9489077 w 9489077"/>
              <a:gd name="connsiteY4-62" fmla="*/ 375326 h 1501302"/>
              <a:gd name="connsiteX5-63" fmla="*/ 9301415 w 9489077"/>
              <a:gd name="connsiteY5-64" fmla="*/ 375326 h 1501302"/>
              <a:gd name="connsiteX6-65" fmla="*/ 4910374 w 9489077"/>
              <a:gd name="connsiteY6-66" fmla="*/ 1501302 h 1501302"/>
              <a:gd name="connsiteX7-67" fmla="*/ 4535048 w 9489077"/>
              <a:gd name="connsiteY7-68" fmla="*/ 1501302 h 1501302"/>
              <a:gd name="connsiteX8-69" fmla="*/ 375326 w 9489077"/>
              <a:gd name="connsiteY8-70" fmla="*/ 0 h 1501302"/>
              <a:gd name="connsiteX9-71" fmla="*/ 4910374 w 9489077"/>
              <a:gd name="connsiteY9-72" fmla="*/ 1501302 h 1501302"/>
              <a:gd name="connsiteX0-73" fmla="*/ 9257759 w 9489077"/>
              <a:gd name="connsiteY0-74" fmla="*/ 0 h 1501302"/>
              <a:gd name="connsiteX1-75" fmla="*/ 9489077 w 9489077"/>
              <a:gd name="connsiteY1-76" fmla="*/ 375326 h 1501302"/>
              <a:gd name="connsiteX2-77" fmla="*/ 9301415 w 9489077"/>
              <a:gd name="connsiteY2-78" fmla="*/ 375326 h 1501302"/>
              <a:gd name="connsiteX3-79" fmla="*/ 6084319 w 9489077"/>
              <a:gd name="connsiteY3-80" fmla="*/ 1450130 h 1501302"/>
              <a:gd name="connsiteX4-81" fmla="*/ 4722711 w 9489077"/>
              <a:gd name="connsiteY4-82" fmla="*/ 1500016 h 1501302"/>
              <a:gd name="connsiteX5-83" fmla="*/ 8926089 w 9489077"/>
              <a:gd name="connsiteY5-84" fmla="*/ 375326 h 1501302"/>
              <a:gd name="connsiteX6-85" fmla="*/ 8738426 w 9489077"/>
              <a:gd name="connsiteY6-86" fmla="*/ 375326 h 1501302"/>
              <a:gd name="connsiteX7-87" fmla="*/ 9257759 w 9489077"/>
              <a:gd name="connsiteY7-88" fmla="*/ 0 h 1501302"/>
              <a:gd name="connsiteX0-89" fmla="*/ 4535048 w 9489077"/>
              <a:gd name="connsiteY0-90" fmla="*/ 1501302 h 1501302"/>
              <a:gd name="connsiteX1-91" fmla="*/ 0 w 9489077"/>
              <a:gd name="connsiteY1-92" fmla="*/ 0 h 1501302"/>
              <a:gd name="connsiteX2-93" fmla="*/ 375326 w 9489077"/>
              <a:gd name="connsiteY2-94" fmla="*/ 0 h 1501302"/>
              <a:gd name="connsiteX3-95" fmla="*/ 4910374 w 9489077"/>
              <a:gd name="connsiteY3-96" fmla="*/ 1501302 h 1501302"/>
              <a:gd name="connsiteX4-97" fmla="*/ 4535048 w 9489077"/>
              <a:gd name="connsiteY4-98" fmla="*/ 1501302 h 1501302"/>
              <a:gd name="connsiteX0-99" fmla="*/ 4722711 w 9489077"/>
              <a:gd name="connsiteY0-100" fmla="*/ 1500016 h 1501302"/>
              <a:gd name="connsiteX1-101" fmla="*/ 8926089 w 9489077"/>
              <a:gd name="connsiteY1-102" fmla="*/ 375326 h 1501302"/>
              <a:gd name="connsiteX2-103" fmla="*/ 8738426 w 9489077"/>
              <a:gd name="connsiteY2-104" fmla="*/ 375326 h 1501302"/>
              <a:gd name="connsiteX3-105" fmla="*/ 9257759 w 9489077"/>
              <a:gd name="connsiteY3-106" fmla="*/ 0 h 1501302"/>
              <a:gd name="connsiteX4-107" fmla="*/ 9489077 w 9489077"/>
              <a:gd name="connsiteY4-108" fmla="*/ 375326 h 1501302"/>
              <a:gd name="connsiteX5-109" fmla="*/ 9301415 w 9489077"/>
              <a:gd name="connsiteY5-110" fmla="*/ 375326 h 1501302"/>
              <a:gd name="connsiteX6-111" fmla="*/ 4910374 w 9489077"/>
              <a:gd name="connsiteY6-112" fmla="*/ 1501302 h 1501302"/>
              <a:gd name="connsiteX7-113" fmla="*/ 4535048 w 9489077"/>
              <a:gd name="connsiteY7-114" fmla="*/ 1501302 h 1501302"/>
              <a:gd name="connsiteX8-115" fmla="*/ 4910374 w 9489077"/>
              <a:gd name="connsiteY8-116" fmla="*/ 1501302 h 1501302"/>
              <a:gd name="connsiteX0-117" fmla="*/ 9257759 w 9489077"/>
              <a:gd name="connsiteY0-118" fmla="*/ 0 h 1501302"/>
              <a:gd name="connsiteX1-119" fmla="*/ 9489077 w 9489077"/>
              <a:gd name="connsiteY1-120" fmla="*/ 375326 h 1501302"/>
              <a:gd name="connsiteX2-121" fmla="*/ 9301415 w 9489077"/>
              <a:gd name="connsiteY2-122" fmla="*/ 375326 h 1501302"/>
              <a:gd name="connsiteX3-123" fmla="*/ 6084319 w 9489077"/>
              <a:gd name="connsiteY3-124" fmla="*/ 1450130 h 1501302"/>
              <a:gd name="connsiteX4-125" fmla="*/ 4722711 w 9489077"/>
              <a:gd name="connsiteY4-126" fmla="*/ 1500016 h 1501302"/>
              <a:gd name="connsiteX5-127" fmla="*/ 8926089 w 9489077"/>
              <a:gd name="connsiteY5-128" fmla="*/ 375326 h 1501302"/>
              <a:gd name="connsiteX6-129" fmla="*/ 8738426 w 9489077"/>
              <a:gd name="connsiteY6-130" fmla="*/ 375326 h 1501302"/>
              <a:gd name="connsiteX7-131" fmla="*/ 9257759 w 9489077"/>
              <a:gd name="connsiteY7-132" fmla="*/ 0 h 1501302"/>
              <a:gd name="connsiteX0-133" fmla="*/ 4535048 w 9489077"/>
              <a:gd name="connsiteY0-134" fmla="*/ 1501302 h 1501302"/>
              <a:gd name="connsiteX1-135" fmla="*/ 0 w 9489077"/>
              <a:gd name="connsiteY1-136" fmla="*/ 0 h 1501302"/>
              <a:gd name="connsiteX2-137" fmla="*/ 4910374 w 9489077"/>
              <a:gd name="connsiteY2-138" fmla="*/ 1501302 h 1501302"/>
              <a:gd name="connsiteX3-139" fmla="*/ 4535048 w 9489077"/>
              <a:gd name="connsiteY3-140" fmla="*/ 1501302 h 1501302"/>
              <a:gd name="connsiteX0-141" fmla="*/ 4722711 w 9489077"/>
              <a:gd name="connsiteY0-142" fmla="*/ 1500016 h 1501302"/>
              <a:gd name="connsiteX1-143" fmla="*/ 8926089 w 9489077"/>
              <a:gd name="connsiteY1-144" fmla="*/ 375326 h 1501302"/>
              <a:gd name="connsiteX2-145" fmla="*/ 8738426 w 9489077"/>
              <a:gd name="connsiteY2-146" fmla="*/ 375326 h 1501302"/>
              <a:gd name="connsiteX3-147" fmla="*/ 9257759 w 9489077"/>
              <a:gd name="connsiteY3-148" fmla="*/ 0 h 1501302"/>
              <a:gd name="connsiteX4-149" fmla="*/ 9489077 w 9489077"/>
              <a:gd name="connsiteY4-150" fmla="*/ 375326 h 1501302"/>
              <a:gd name="connsiteX5-151" fmla="*/ 9301415 w 9489077"/>
              <a:gd name="connsiteY5-152" fmla="*/ 375326 h 1501302"/>
              <a:gd name="connsiteX6-153" fmla="*/ 4910374 w 9489077"/>
              <a:gd name="connsiteY6-154" fmla="*/ 1501302 h 1501302"/>
              <a:gd name="connsiteX7-155" fmla="*/ 4535048 w 9489077"/>
              <a:gd name="connsiteY7-156" fmla="*/ 1501302 h 1501302"/>
              <a:gd name="connsiteX8-157" fmla="*/ 4910374 w 9489077"/>
              <a:gd name="connsiteY8-158" fmla="*/ 1501302 h 1501302"/>
              <a:gd name="connsiteX0-159" fmla="*/ 4722711 w 4954029"/>
              <a:gd name="connsiteY0-160" fmla="*/ 0 h 1501302"/>
              <a:gd name="connsiteX1-161" fmla="*/ 4954029 w 4954029"/>
              <a:gd name="connsiteY1-162" fmla="*/ 375326 h 1501302"/>
              <a:gd name="connsiteX2-163" fmla="*/ 4766367 w 4954029"/>
              <a:gd name="connsiteY2-164" fmla="*/ 375326 h 1501302"/>
              <a:gd name="connsiteX3-165" fmla="*/ 1549271 w 4954029"/>
              <a:gd name="connsiteY3-166" fmla="*/ 1450130 h 1501302"/>
              <a:gd name="connsiteX4-167" fmla="*/ 187663 w 4954029"/>
              <a:gd name="connsiteY4-168" fmla="*/ 1500016 h 1501302"/>
              <a:gd name="connsiteX5-169" fmla="*/ 4391041 w 4954029"/>
              <a:gd name="connsiteY5-170" fmla="*/ 375326 h 1501302"/>
              <a:gd name="connsiteX6-171" fmla="*/ 4203378 w 4954029"/>
              <a:gd name="connsiteY6-172" fmla="*/ 375326 h 1501302"/>
              <a:gd name="connsiteX7-173" fmla="*/ 4722711 w 4954029"/>
              <a:gd name="connsiteY7-174" fmla="*/ 0 h 1501302"/>
              <a:gd name="connsiteX0-175" fmla="*/ 0 w 4954029"/>
              <a:gd name="connsiteY0-176" fmla="*/ 1501302 h 1501302"/>
              <a:gd name="connsiteX1-177" fmla="*/ 375326 w 4954029"/>
              <a:gd name="connsiteY1-178" fmla="*/ 1501302 h 1501302"/>
              <a:gd name="connsiteX2-179" fmla="*/ 0 w 4954029"/>
              <a:gd name="connsiteY2-180" fmla="*/ 1501302 h 1501302"/>
              <a:gd name="connsiteX0-181" fmla="*/ 187663 w 4954029"/>
              <a:gd name="connsiteY0-182" fmla="*/ 1500016 h 1501302"/>
              <a:gd name="connsiteX1-183" fmla="*/ 4391041 w 4954029"/>
              <a:gd name="connsiteY1-184" fmla="*/ 375326 h 1501302"/>
              <a:gd name="connsiteX2-185" fmla="*/ 4203378 w 4954029"/>
              <a:gd name="connsiteY2-186" fmla="*/ 375326 h 1501302"/>
              <a:gd name="connsiteX3-187" fmla="*/ 4722711 w 4954029"/>
              <a:gd name="connsiteY3-188" fmla="*/ 0 h 1501302"/>
              <a:gd name="connsiteX4-189" fmla="*/ 4954029 w 4954029"/>
              <a:gd name="connsiteY4-190" fmla="*/ 375326 h 1501302"/>
              <a:gd name="connsiteX5-191" fmla="*/ 4766367 w 4954029"/>
              <a:gd name="connsiteY5-192" fmla="*/ 375326 h 1501302"/>
              <a:gd name="connsiteX6-193" fmla="*/ 375326 w 4954029"/>
              <a:gd name="connsiteY6-194" fmla="*/ 1501302 h 1501302"/>
              <a:gd name="connsiteX7-195" fmla="*/ 0 w 4954029"/>
              <a:gd name="connsiteY7-196" fmla="*/ 1501302 h 1501302"/>
              <a:gd name="connsiteX8-197" fmla="*/ 375326 w 4954029"/>
              <a:gd name="connsiteY8-198" fmla="*/ 1501302 h 15013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23" y="connsiteY6-24"/>
              </a:cxn>
              <a:cxn ang="0">
                <a:pos x="connsiteX7-25" y="connsiteY7-26"/>
              </a:cxn>
              <a:cxn ang="0">
                <a:pos x="connsiteX8-69" y="connsiteY8-70"/>
              </a:cxn>
            </a:cxnLst>
            <a:rect l="l" t="t" r="r" b="b"/>
            <a:pathLst>
              <a:path w="4954029" h="1501302" stroke="0" extrusionOk="0">
                <a:moveTo>
                  <a:pt x="4722711" y="0"/>
                </a:moveTo>
                <a:lnTo>
                  <a:pt x="4954029" y="375326"/>
                </a:lnTo>
                <a:lnTo>
                  <a:pt x="4766367" y="375326"/>
                </a:lnTo>
                <a:cubicBezTo>
                  <a:pt x="4357634" y="899374"/>
                  <a:pt x="3128474" y="1310026"/>
                  <a:pt x="1549271" y="1450130"/>
                </a:cubicBezTo>
                <a:cubicBezTo>
                  <a:pt x="1105651" y="1489487"/>
                  <a:pt x="646545" y="1506308"/>
                  <a:pt x="187663" y="1500016"/>
                </a:cubicBezTo>
                <a:cubicBezTo>
                  <a:pt x="2184279" y="1472641"/>
                  <a:pt x="3891459" y="1015854"/>
                  <a:pt x="4391041" y="375326"/>
                </a:cubicBezTo>
                <a:lnTo>
                  <a:pt x="4203378" y="375326"/>
                </a:lnTo>
                <a:lnTo>
                  <a:pt x="4722711" y="0"/>
                </a:lnTo>
                <a:close/>
              </a:path>
              <a:path w="4954029" h="1501302" fill="darkenLess" stroke="0" extrusionOk="0">
                <a:moveTo>
                  <a:pt x="0" y="1501302"/>
                </a:moveTo>
                <a:lnTo>
                  <a:pt x="375326" y="1501302"/>
                </a:lnTo>
                <a:lnTo>
                  <a:pt x="0" y="1501302"/>
                </a:lnTo>
                <a:close/>
              </a:path>
              <a:path w="4954029" h="1501302" fill="none" extrusionOk="0">
                <a:moveTo>
                  <a:pt x="187663" y="1500016"/>
                </a:moveTo>
                <a:cubicBezTo>
                  <a:pt x="2184279" y="1472641"/>
                  <a:pt x="3891459" y="1015854"/>
                  <a:pt x="4391041" y="375326"/>
                </a:cubicBezTo>
                <a:lnTo>
                  <a:pt x="4203378" y="375326"/>
                </a:lnTo>
                <a:lnTo>
                  <a:pt x="4722711" y="0"/>
                </a:lnTo>
                <a:lnTo>
                  <a:pt x="4954029" y="375326"/>
                </a:lnTo>
                <a:lnTo>
                  <a:pt x="4766367" y="375326"/>
                </a:lnTo>
                <a:cubicBezTo>
                  <a:pt x="4249373" y="1038178"/>
                  <a:pt x="2443300" y="1501302"/>
                  <a:pt x="375326" y="1501302"/>
                </a:cubicBezTo>
                <a:lnTo>
                  <a:pt x="0" y="1501302"/>
                </a:lnTo>
                <a:lnTo>
                  <a:pt x="375326" y="1501302"/>
                </a:lnTo>
              </a:path>
            </a:pathLst>
          </a:custGeom>
          <a:gradFill>
            <a:gsLst>
              <a:gs pos="11000">
                <a:schemeClr val="bg1">
                  <a:lumMod val="96000"/>
                  <a:alpha val="0"/>
                </a:schemeClr>
              </a:gs>
              <a:gs pos="43000">
                <a:srgbClr val="E2EDE9"/>
              </a:gs>
            </a:gsLst>
            <a:lin ang="0" scaled="0"/>
          </a:gradFill>
          <a:ln>
            <a:gradFill>
              <a:gsLst>
                <a:gs pos="91000">
                  <a:schemeClr val="accent1">
                    <a:lumMod val="5000"/>
                    <a:lumOff val="95000"/>
                    <a:alpha val="0"/>
                  </a:schemeClr>
                </a:gs>
                <a:gs pos="43000">
                  <a:srgbClr val="00684D">
                    <a:alpha val="28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647774" y="6172605"/>
            <a:ext cx="98777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传输到</a:t>
            </a:r>
            <a:r>
              <a:rPr lang="en-US" altLang="zh-CN" sz="1000" b="0" dirty="0">
                <a:solidFill>
                  <a:schemeClr val="tx1">
                    <a:lumMod val="85000"/>
                    <a:lumOff val="1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EXCEL</a:t>
            </a:r>
            <a:endParaRPr lang="en-US" altLang="zh-CN" sz="1000" b="0" dirty="0">
              <a:solidFill>
                <a:schemeClr val="tx1">
                  <a:lumMod val="85000"/>
                  <a:lumOff val="1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0719" y="1325481"/>
            <a:ext cx="7980671" cy="70922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8355" y="1366765"/>
            <a:ext cx="6172200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读取或解析测量仪器的数据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转为键盘信号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可将测量数拟传送至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Excel, Word, Txt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等文件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just">
              <a:lnSpc>
                <a:spcPts val="2000"/>
              </a:lnSpc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     以及任何可按收键盘输入数值的软件</a:t>
            </a:r>
            <a:endParaRPr lang="zh-CN" altLang="en-US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80" y="3718063"/>
            <a:ext cx="1721494" cy="101796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0795" y="1443355"/>
            <a:ext cx="9078595" cy="704215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图纸解析软件 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(</a:t>
            </a:r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基础版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)-- 7358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14719" y="2808772"/>
            <a:ext cx="85147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r"/>
            <a:r>
              <a:rPr lang="zh-CN" altLang="en-US" dirty="0"/>
              <a:t>参数设置</a:t>
            </a:r>
            <a:endParaRPr lang="zh-CN" altLang="en-US" dirty="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16042" y="1482235"/>
            <a:ext cx="467035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90170" indent="-90170"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rgbClr val="FFFFFF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解析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CAD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、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、图片格式图纸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提取工件的尺寸参数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一键生成气泡图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解析后可录入尺寸测量检具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气泡引导测量尺寸并采集数据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86400" y="1482090"/>
            <a:ext cx="3333750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marL="90170" indent="-9017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rgbClr val="FFFFFF"/>
                </a:solidFill>
                <a:ea typeface="思源黑体 CN Regular" panose="020B0500000000000000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ym typeface="+mn-ea"/>
              </a:rPr>
              <a:t>解析的尺寸参数和采集的测量数据可导出</a:t>
            </a:r>
            <a:r>
              <a:rPr lang="en-US" altLang="zh-CN" dirty="0">
                <a:sym typeface="+mn-ea"/>
              </a:rPr>
              <a:t>Excel</a:t>
            </a:r>
            <a:r>
              <a:rPr lang="zh-CN" altLang="en-US" dirty="0">
                <a:sym typeface="+mn-ea"/>
              </a:rPr>
              <a:t>报告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/>
              <a:t>生成的气泡图可导出</a:t>
            </a:r>
            <a:r>
              <a:rPr lang="en-US" altLang="zh-CN" dirty="0"/>
              <a:t>PDF</a:t>
            </a:r>
            <a:r>
              <a:rPr lang="zh-CN" altLang="en-US" dirty="0"/>
              <a:t>和图片格式文件</a:t>
            </a:r>
            <a:endParaRPr lang="zh-CN" altLang="en-US" dirty="0"/>
          </a:p>
          <a:p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342" y="2461426"/>
            <a:ext cx="6814067" cy="3632452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 bwMode="auto">
          <a:xfrm>
            <a:off x="2101360" y="2916494"/>
            <a:ext cx="585972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文本框 11"/>
          <p:cNvSpPr txBox="1"/>
          <p:nvPr/>
        </p:nvSpPr>
        <p:spPr>
          <a:xfrm>
            <a:off x="1195139" y="4072119"/>
            <a:ext cx="1009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/>
              <a:t>图纸解析出来 </a:t>
            </a:r>
            <a:endParaRPr lang="zh-CN" altLang="en-US" dirty="0"/>
          </a:p>
          <a:p>
            <a:r>
              <a:rPr lang="zh-CN" altLang="en-US" dirty="0"/>
              <a:t>的尺寸及公差</a:t>
            </a:r>
            <a:endParaRPr lang="en-US" altLang="zh-CN" dirty="0"/>
          </a:p>
        </p:txBody>
      </p:sp>
      <p:cxnSp>
        <p:nvCxnSpPr>
          <p:cNvPr id="13" name="直接连接符 12"/>
          <p:cNvCxnSpPr/>
          <p:nvPr/>
        </p:nvCxnSpPr>
        <p:spPr bwMode="auto">
          <a:xfrm>
            <a:off x="2101360" y="4241396"/>
            <a:ext cx="585972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矩形 13"/>
          <p:cNvSpPr/>
          <p:nvPr/>
        </p:nvSpPr>
        <p:spPr>
          <a:xfrm>
            <a:off x="2611342" y="3352800"/>
            <a:ext cx="2313083" cy="274107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>
            <a:outerShdw blurRad="238252" dist="119126" dir="2700001" algn="tl" rotWithShape="0">
              <a:srgbClr val="275B89">
                <a:alpha val="40000"/>
              </a:srgbClr>
            </a:outerShdw>
          </a:effectLst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611342" y="2785629"/>
            <a:ext cx="2313083" cy="264752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>
            <a:outerShdw blurRad="238252" dist="119126" dir="2700001" algn="tl" rotWithShape="0">
              <a:srgbClr val="275B89">
                <a:alpha val="40000"/>
              </a:srgbClr>
            </a:outerShdw>
          </a:effectLst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54494" y="3352800"/>
            <a:ext cx="1074831" cy="274107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>
            <a:outerShdw blurRad="238252" dist="119126" dir="2700001" algn="tl" rotWithShape="0">
              <a:srgbClr val="275B89">
                <a:alpha val="40000"/>
              </a:srgbClr>
            </a:outerShdw>
          </a:effectLst>
        </p:spPr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 bwMode="auto">
          <a:xfrm>
            <a:off x="2101360" y="5432619"/>
            <a:ext cx="3004040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文本框 25"/>
          <p:cNvSpPr txBox="1"/>
          <p:nvPr/>
        </p:nvSpPr>
        <p:spPr>
          <a:xfrm>
            <a:off x="996801" y="5324897"/>
            <a:ext cx="11232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 dirty="0"/>
              <a:t>引导测量采集数据</a:t>
            </a:r>
            <a:endParaRPr lang="en-US" altLang="zh-CN" dirty="0"/>
          </a:p>
        </p:txBody>
      </p:sp>
      <p:cxnSp>
        <p:nvCxnSpPr>
          <p:cNvPr id="28" name="直接连接符 27"/>
          <p:cNvCxnSpPr/>
          <p:nvPr/>
        </p:nvCxnSpPr>
        <p:spPr bwMode="auto">
          <a:xfrm>
            <a:off x="7905750" y="3115454"/>
            <a:ext cx="1971675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文本框 30"/>
          <p:cNvSpPr txBox="1"/>
          <p:nvPr/>
        </p:nvSpPr>
        <p:spPr>
          <a:xfrm>
            <a:off x="9910817" y="3031753"/>
            <a:ext cx="11232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l"/>
            <a:r>
              <a:rPr lang="zh-CN" altLang="en-US" dirty="0"/>
              <a:t>左边的解析尺寸参数对应右边的气泡图高亮引导</a:t>
            </a:r>
            <a:endParaRPr lang="en-US" altLang="zh-CN" dirty="0"/>
          </a:p>
        </p:txBody>
      </p:sp>
      <p:cxnSp>
        <p:nvCxnSpPr>
          <p:cNvPr id="32" name="直接连接符 31"/>
          <p:cNvCxnSpPr/>
          <p:nvPr/>
        </p:nvCxnSpPr>
        <p:spPr bwMode="auto">
          <a:xfrm>
            <a:off x="9159875" y="4364008"/>
            <a:ext cx="703684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文本框 33"/>
          <p:cNvSpPr txBox="1"/>
          <p:nvPr/>
        </p:nvSpPr>
        <p:spPr>
          <a:xfrm>
            <a:off x="9935391" y="4256286"/>
            <a:ext cx="11232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l"/>
            <a:r>
              <a:rPr lang="zh-CN" altLang="en-US" dirty="0"/>
              <a:t>自动生成气泡图</a:t>
            </a:r>
            <a:endParaRPr lang="en-US" altLang="zh-CN" dirty="0"/>
          </a:p>
        </p:txBody>
      </p:sp>
      <p:cxnSp>
        <p:nvCxnSpPr>
          <p:cNvPr id="35" name="直接连接符 34"/>
          <p:cNvCxnSpPr/>
          <p:nvPr/>
        </p:nvCxnSpPr>
        <p:spPr bwMode="auto">
          <a:xfrm>
            <a:off x="9271000" y="5672108"/>
            <a:ext cx="592559" cy="0"/>
          </a:xfrm>
          <a:prstGeom prst="line">
            <a:avLst/>
          </a:prstGeom>
          <a:solidFill>
            <a:srgbClr val="8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文本框 36"/>
          <p:cNvSpPr txBox="1"/>
          <p:nvPr/>
        </p:nvSpPr>
        <p:spPr>
          <a:xfrm>
            <a:off x="9935391" y="5564823"/>
            <a:ext cx="112321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800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pPr algn="l"/>
            <a:r>
              <a:rPr lang="zh-CN" altLang="en-US" dirty="0"/>
              <a:t>全局导航图</a:t>
            </a:r>
            <a:endParaRPr lang="en-US" altLang="zh-CN" dirty="0"/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5" name="矩形: 圆角 34"/>
          <p:cNvSpPr/>
          <p:nvPr/>
        </p:nvSpPr>
        <p:spPr>
          <a:xfrm>
            <a:off x="472882" y="2994275"/>
            <a:ext cx="11070920" cy="3506747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数据管理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APP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0718" y="1325480"/>
            <a:ext cx="7485406" cy="1312246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8355" y="1369940"/>
            <a:ext cx="6172200" cy="1222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量具和量仪设备蓝牙连接手机APP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实时采集测量数据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同步显示数据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自动判断公差(超差红色显示)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趋势图可视化显示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直观展示数据变化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便于及时发现数据异常波动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可导出数据列表(PDF/JPEG/EXCEL)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传输距离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10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米</a:t>
            </a:r>
            <a:endParaRPr lang="zh-CN" altLang="en-US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4983" y="4496701"/>
            <a:ext cx="523306" cy="104661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666" y="4425960"/>
            <a:ext cx="659413" cy="10781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028" y="4222135"/>
            <a:ext cx="1569005" cy="148277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483" y="4247765"/>
            <a:ext cx="1938285" cy="1385264"/>
          </a:xfrm>
          <a:prstGeom prst="rect">
            <a:avLst/>
          </a:prstGeom>
        </p:spPr>
      </p:pic>
      <p:cxnSp>
        <p:nvCxnSpPr>
          <p:cNvPr id="29" name="直接连接符 28"/>
          <p:cNvCxnSpPr/>
          <p:nvPr/>
        </p:nvCxnSpPr>
        <p:spPr>
          <a:xfrm>
            <a:off x="2540764" y="3425073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652607" y="3425073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922119" y="3425073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9245178" y="3425073"/>
            <a:ext cx="0" cy="2346764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21" y="4298403"/>
            <a:ext cx="165262" cy="18564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587">
            <a:off x="3454468" y="4634543"/>
            <a:ext cx="197216" cy="17631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762" y="4298290"/>
            <a:ext cx="165262" cy="18564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587">
            <a:off x="5439847" y="4337805"/>
            <a:ext cx="197216" cy="17631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587">
            <a:off x="7682011" y="4216803"/>
            <a:ext cx="197216" cy="17631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2" y="4216265"/>
            <a:ext cx="1681927" cy="1400278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015" y="4443486"/>
            <a:ext cx="165262" cy="18564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587">
            <a:off x="1080462" y="4779626"/>
            <a:ext cx="197216" cy="1763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337" y="4080728"/>
            <a:ext cx="840630" cy="176558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481" y="3857723"/>
            <a:ext cx="938132" cy="1765586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8836269" y="3294844"/>
            <a:ext cx="2540964" cy="1329487"/>
          </a:xfrm>
          <a:custGeom>
            <a:avLst/>
            <a:gdLst>
              <a:gd name="connsiteX0" fmla="*/ 0 w 501149"/>
              <a:gd name="connsiteY0" fmla="*/ 0 h 1155473"/>
              <a:gd name="connsiteX1" fmla="*/ 501149 w 501149"/>
              <a:gd name="connsiteY1" fmla="*/ 0 h 1155473"/>
              <a:gd name="connsiteX2" fmla="*/ 501149 w 501149"/>
              <a:gd name="connsiteY2" fmla="*/ 1155473 h 1155473"/>
              <a:gd name="connsiteX3" fmla="*/ 0 w 501149"/>
              <a:gd name="connsiteY3" fmla="*/ 1155473 h 1155473"/>
              <a:gd name="connsiteX4" fmla="*/ 0 w 501149"/>
              <a:gd name="connsiteY4" fmla="*/ 0 h 1155473"/>
              <a:gd name="connsiteX0-1" fmla="*/ 0 w 2250818"/>
              <a:gd name="connsiteY0-2" fmla="*/ 0 h 1234604"/>
              <a:gd name="connsiteX1-3" fmla="*/ 2250818 w 2250818"/>
              <a:gd name="connsiteY1-4" fmla="*/ 79131 h 1234604"/>
              <a:gd name="connsiteX2-5" fmla="*/ 2250818 w 2250818"/>
              <a:gd name="connsiteY2-6" fmla="*/ 1234604 h 1234604"/>
              <a:gd name="connsiteX3-7" fmla="*/ 1749669 w 2250818"/>
              <a:gd name="connsiteY3-8" fmla="*/ 1234604 h 1234604"/>
              <a:gd name="connsiteX4-9" fmla="*/ 0 w 2250818"/>
              <a:gd name="connsiteY4-10" fmla="*/ 0 h 1234604"/>
              <a:gd name="connsiteX0-11" fmla="*/ 0 w 2540964"/>
              <a:gd name="connsiteY0-12" fmla="*/ 0 h 1234604"/>
              <a:gd name="connsiteX1-13" fmla="*/ 2540964 w 2540964"/>
              <a:gd name="connsiteY1-14" fmla="*/ 26377 h 1234604"/>
              <a:gd name="connsiteX2-15" fmla="*/ 2250818 w 2540964"/>
              <a:gd name="connsiteY2-16" fmla="*/ 1234604 h 1234604"/>
              <a:gd name="connsiteX3-17" fmla="*/ 1749669 w 2540964"/>
              <a:gd name="connsiteY3-18" fmla="*/ 1234604 h 1234604"/>
              <a:gd name="connsiteX4-19" fmla="*/ 0 w 2540964"/>
              <a:gd name="connsiteY4-20" fmla="*/ 0 h 1234604"/>
              <a:gd name="connsiteX0-21" fmla="*/ 0 w 2540964"/>
              <a:gd name="connsiteY0-22" fmla="*/ 0 h 1296150"/>
              <a:gd name="connsiteX1-23" fmla="*/ 2540964 w 2540964"/>
              <a:gd name="connsiteY1-24" fmla="*/ 26377 h 1296150"/>
              <a:gd name="connsiteX2-25" fmla="*/ 2242025 w 2540964"/>
              <a:gd name="connsiteY2-26" fmla="*/ 1296150 h 1296150"/>
              <a:gd name="connsiteX3-27" fmla="*/ 1749669 w 2540964"/>
              <a:gd name="connsiteY3-28" fmla="*/ 1234604 h 1296150"/>
              <a:gd name="connsiteX4-29" fmla="*/ 0 w 2540964"/>
              <a:gd name="connsiteY4-30" fmla="*/ 0 h 1296150"/>
              <a:gd name="connsiteX0-31" fmla="*/ 0 w 2540964"/>
              <a:gd name="connsiteY0-32" fmla="*/ 0 h 1296150"/>
              <a:gd name="connsiteX1-33" fmla="*/ 2540964 w 2540964"/>
              <a:gd name="connsiteY1-34" fmla="*/ 26377 h 1296150"/>
              <a:gd name="connsiteX2-35" fmla="*/ 2242025 w 2540964"/>
              <a:gd name="connsiteY2-36" fmla="*/ 1296150 h 1296150"/>
              <a:gd name="connsiteX3-37" fmla="*/ 1766338 w 2540964"/>
              <a:gd name="connsiteY3-38" fmla="*/ 1284610 h 1296150"/>
              <a:gd name="connsiteX4-39" fmla="*/ 0 w 2540964"/>
              <a:gd name="connsiteY4-40" fmla="*/ 0 h 1296150"/>
              <a:gd name="connsiteX0-41" fmla="*/ 0 w 2540964"/>
              <a:gd name="connsiteY0-42" fmla="*/ 0 h 1329487"/>
              <a:gd name="connsiteX1-43" fmla="*/ 2540964 w 2540964"/>
              <a:gd name="connsiteY1-44" fmla="*/ 26377 h 1329487"/>
              <a:gd name="connsiteX2-45" fmla="*/ 2239644 w 2540964"/>
              <a:gd name="connsiteY2-46" fmla="*/ 1329487 h 1329487"/>
              <a:gd name="connsiteX3-47" fmla="*/ 1766338 w 2540964"/>
              <a:gd name="connsiteY3-48" fmla="*/ 1284610 h 1329487"/>
              <a:gd name="connsiteX4-49" fmla="*/ 0 w 2540964"/>
              <a:gd name="connsiteY4-50" fmla="*/ 0 h 13294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540964" h="1329487">
                <a:moveTo>
                  <a:pt x="0" y="0"/>
                </a:moveTo>
                <a:lnTo>
                  <a:pt x="2540964" y="26377"/>
                </a:lnTo>
                <a:lnTo>
                  <a:pt x="2239644" y="1329487"/>
                </a:lnTo>
                <a:lnTo>
                  <a:pt x="1766338" y="128461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3000">
                <a:srgbClr val="F7F7F7"/>
              </a:gs>
              <a:gs pos="0">
                <a:schemeClr val="bg1">
                  <a:lumMod val="95000"/>
                  <a:alpha val="48000"/>
                </a:schemeClr>
              </a:gs>
              <a:gs pos="100000">
                <a:srgbClr val="FFFFFF">
                  <a:alpha val="3300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646" y="4562007"/>
            <a:ext cx="165262" cy="18564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587">
            <a:off x="9868728" y="4210134"/>
            <a:ext cx="197216" cy="17631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097" y="1207402"/>
            <a:ext cx="2819735" cy="208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8497">
            <a:off x="8144410" y="4278222"/>
            <a:ext cx="165262" cy="18564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90" y="-498364"/>
            <a:ext cx="11994780" cy="884407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684D">
              <a:alpha val="95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1352550" y="2202657"/>
            <a:ext cx="9563100" cy="2994835"/>
          </a:xfrm>
          <a:prstGeom prst="roundRect">
            <a:avLst>
              <a:gd name="adj" fmla="val 6932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04254" y="3056714"/>
            <a:ext cx="1912451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4</a:t>
            </a:r>
            <a:endParaRPr lang="zh-CN" altLang="en-US" sz="80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017919" y="333375"/>
            <a:ext cx="2174081" cy="5384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498" y="461964"/>
            <a:ext cx="1161201" cy="2862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8118" y="3404698"/>
            <a:ext cx="2867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检测台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30081" y="2198950"/>
            <a:ext cx="79376" cy="866776"/>
            <a:chOff x="514349" y="0"/>
            <a:chExt cx="79376" cy="866776"/>
          </a:xfrm>
          <a:solidFill>
            <a:srgbClr val="00684D"/>
          </a:solidFill>
        </p:grpSpPr>
        <p:sp>
          <p:nvSpPr>
            <p:cNvPr id="15" name="矩形 14"/>
            <p:cNvSpPr/>
            <p:nvPr/>
          </p:nvSpPr>
          <p:spPr>
            <a:xfrm>
              <a:off x="514350" y="0"/>
              <a:ext cx="79375" cy="7080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4349" y="796926"/>
              <a:ext cx="79375" cy="698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101" y="2365132"/>
            <a:ext cx="1968045" cy="27591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5" name="矩形: 圆角 34"/>
          <p:cNvSpPr/>
          <p:nvPr/>
        </p:nvSpPr>
        <p:spPr>
          <a:xfrm>
            <a:off x="964548" y="2339747"/>
            <a:ext cx="10262905" cy="3902791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0718" y="1478171"/>
            <a:ext cx="4066670" cy="659888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检测台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8" name="矩形 22"/>
          <p:cNvSpPr/>
          <p:nvPr/>
        </p:nvSpPr>
        <p:spPr>
          <a:xfrm>
            <a:off x="884385" y="1640639"/>
            <a:ext cx="6739230" cy="31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000" b="0" dirty="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客户可根据不同检测应用场景选用适用的检测台</a:t>
            </a:r>
            <a:endParaRPr lang="zh-CN" altLang="en-US" sz="1000" b="0" dirty="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89"/>
          <a:stretch>
            <a:fillRect/>
          </a:stretch>
        </p:blipFill>
        <p:spPr>
          <a:xfrm>
            <a:off x="8188960" y="3108960"/>
            <a:ext cx="2820670" cy="24720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4880" b="2673"/>
          <a:stretch>
            <a:fillRect/>
          </a:stretch>
        </p:blipFill>
        <p:spPr>
          <a:xfrm>
            <a:off x="4252595" y="3109595"/>
            <a:ext cx="1720215" cy="236029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 bwMode="auto">
          <a:xfrm>
            <a:off x="8390066" y="3670519"/>
            <a:ext cx="9098" cy="1255717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cxnSp>
        <p:nvCxnSpPr>
          <p:cNvPr id="8" name="直接连接符 7"/>
          <p:cNvCxnSpPr/>
          <p:nvPr/>
        </p:nvCxnSpPr>
        <p:spPr bwMode="auto">
          <a:xfrm>
            <a:off x="6056047" y="3670268"/>
            <a:ext cx="9098" cy="1255717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30" y="4068445"/>
            <a:ext cx="1971040" cy="1280795"/>
          </a:xfrm>
          <a:prstGeom prst="rect">
            <a:avLst/>
          </a:prstGeom>
        </p:spPr>
      </p:pic>
      <p:sp>
        <p:nvSpPr>
          <p:cNvPr id="12" name="圆角矩形 24"/>
          <p:cNvSpPr>
            <a:spLocks noChangeArrowheads="1"/>
          </p:cNvSpPr>
          <p:nvPr/>
        </p:nvSpPr>
        <p:spPr bwMode="auto">
          <a:xfrm>
            <a:off x="4686799" y="5786961"/>
            <a:ext cx="617659" cy="26839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7901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3" name="圆角矩形 24"/>
          <p:cNvSpPr>
            <a:spLocks noChangeArrowheads="1"/>
          </p:cNvSpPr>
          <p:nvPr/>
        </p:nvSpPr>
        <p:spPr bwMode="auto">
          <a:xfrm>
            <a:off x="6872844" y="5786961"/>
            <a:ext cx="617659" cy="26839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7911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5" name="圆角矩形 24"/>
          <p:cNvSpPr>
            <a:spLocks noChangeArrowheads="1"/>
          </p:cNvSpPr>
          <p:nvPr/>
        </p:nvSpPr>
        <p:spPr bwMode="auto">
          <a:xfrm>
            <a:off x="9475166" y="5786961"/>
            <a:ext cx="617659" cy="26839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7923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4" name="圆角矩形 24"/>
          <p:cNvSpPr>
            <a:spLocks noChangeArrowheads="1"/>
          </p:cNvSpPr>
          <p:nvPr/>
        </p:nvSpPr>
        <p:spPr bwMode="auto">
          <a:xfrm>
            <a:off x="1933766" y="5805162"/>
            <a:ext cx="903742" cy="26839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 w="6350">
            <a:noFill/>
            <a:round/>
          </a:ln>
        </p:spPr>
        <p:txBody>
          <a:bodyPr lIns="0" tIns="0" rIns="0" bIns="0" anchor="ctr" anchorCtr="1"/>
          <a:lstStyle/>
          <a:p>
            <a:pPr algn="ctr"/>
            <a:r>
              <a:rPr lang="en-US" altLang="zh-CN" sz="10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charset="-122"/>
                <a:cs typeface="Arial" panose="020B0604020202020204" pitchFamily="34" charset="0"/>
              </a:rPr>
              <a:t>7906-06C</a:t>
            </a:r>
            <a:endParaRPr lang="en-US" altLang="zh-CN" sz="10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 bwMode="auto">
          <a:xfrm>
            <a:off x="4066669" y="3670519"/>
            <a:ext cx="9098" cy="1255717"/>
          </a:xfrm>
          <a:prstGeom prst="line">
            <a:avLst/>
          </a:prstGeom>
          <a:solidFill>
            <a:srgbClr val="808000"/>
          </a:solidFill>
          <a:ln w="6350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</p:spPr>
      </p:cxnSp>
      <p:grpSp>
        <p:nvGrpSpPr>
          <p:cNvPr id="20" name="组合 19"/>
          <p:cNvGrpSpPr/>
          <p:nvPr/>
        </p:nvGrpSpPr>
        <p:grpSpPr>
          <a:xfrm>
            <a:off x="1257935" y="2908300"/>
            <a:ext cx="2770505" cy="2561590"/>
            <a:chOff x="2054" y="4580"/>
            <a:chExt cx="4363" cy="403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" y="4580"/>
              <a:ext cx="2551" cy="4035"/>
            </a:xfrm>
            <a:prstGeom prst="rect">
              <a:avLst/>
            </a:prstGeom>
          </p:spPr>
        </p:pic>
        <p:cxnSp>
          <p:nvCxnSpPr>
            <p:cNvPr id="11" name="直接连接符 10"/>
            <p:cNvCxnSpPr/>
            <p:nvPr/>
          </p:nvCxnSpPr>
          <p:spPr bwMode="auto">
            <a:xfrm>
              <a:off x="3454" y="6598"/>
              <a:ext cx="923" cy="0"/>
            </a:xfrm>
            <a:prstGeom prst="line">
              <a:avLst/>
            </a:prstGeom>
            <a:solidFill>
              <a:srgbClr val="808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9" name="组合 18"/>
            <p:cNvGrpSpPr/>
            <p:nvPr/>
          </p:nvGrpSpPr>
          <p:grpSpPr>
            <a:xfrm>
              <a:off x="2054" y="6349"/>
              <a:ext cx="1748" cy="1072"/>
              <a:chOff x="1656" y="6349"/>
              <a:chExt cx="1748" cy="107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22" y="6349"/>
                <a:ext cx="1674" cy="1072"/>
              </a:xfrm>
              <a:prstGeom prst="rect">
                <a:avLst/>
              </a:prstGeom>
            </p:spPr>
          </p:pic>
          <p:sp>
            <p:nvSpPr>
              <p:cNvPr id="113" name="矩形 112"/>
              <p:cNvSpPr/>
              <p:nvPr/>
            </p:nvSpPr>
            <p:spPr bwMode="auto">
              <a:xfrm>
                <a:off x="1656" y="6349"/>
                <a:ext cx="1748" cy="1072"/>
              </a:xfrm>
              <a:prstGeom prst="rect">
                <a:avLst/>
              </a:prstGeom>
              <a:noFill/>
              <a:ln w="6350" algn="ctr">
                <a:solidFill>
                  <a:schemeClr val="tx1"/>
                </a:solidFill>
                <a:round/>
              </a:ln>
            </p:spPr>
            <p:txBody>
              <a:bodyPr rtlCol="0" anchor="ctr"/>
              <a:lstStyle/>
              <a:p>
                <a:pPr algn="ctr">
                  <a:spcBef>
                    <a:spcPts val="300"/>
                  </a:spcBef>
                  <a:buFont typeface="Arial" panose="020B0604020202020204" pitchFamily="34" charset="0"/>
                  <a:buChar char="•"/>
                </a:pPr>
                <a:endParaRPr lang="zh-CN" altLang="en-US" sz="1200" b="0" dirty="0">
                  <a:latin typeface="Arial" panose="020B0604020202020204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5" name="矩形: 圆角 34"/>
          <p:cNvSpPr/>
          <p:nvPr/>
        </p:nvSpPr>
        <p:spPr>
          <a:xfrm>
            <a:off x="606056" y="3171021"/>
            <a:ext cx="10983432" cy="3187207"/>
          </a:xfrm>
          <a:prstGeom prst="roundRect">
            <a:avLst>
              <a:gd name="adj" fmla="val 2125"/>
            </a:avLst>
          </a:prstGeom>
          <a:solidFill>
            <a:srgbClr val="FFFFFF"/>
          </a:solidFill>
          <a:ln>
            <a:noFill/>
          </a:ln>
          <a:effectLst>
            <a:outerShdw blurRad="50800" dist="50800" dir="2040000" algn="ctr" rotWithShape="0">
              <a:srgbClr val="000000">
                <a:alpha val="2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0718" y="1478170"/>
            <a:ext cx="7485406" cy="1013111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SPC</a:t>
            </a:r>
            <a:r>
              <a:rPr lang="zh-CN" altLang="en-US" sz="3200" dirty="0">
                <a:solidFill>
                  <a:srgbClr val="00684D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检测台案例</a:t>
            </a:r>
            <a:endParaRPr lang="zh-CN" altLang="en-US" sz="3200" dirty="0">
              <a:solidFill>
                <a:srgbClr val="00684D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912128" y="5534698"/>
            <a:ext cx="1775061" cy="707886"/>
            <a:chOff x="5655625" y="3720518"/>
            <a:chExt cx="2016721" cy="804259"/>
          </a:xfrm>
        </p:grpSpPr>
        <p:pic>
          <p:nvPicPr>
            <p:cNvPr id="9" name="图片 5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14757" y="3720518"/>
              <a:ext cx="657589" cy="8042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图片 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5625" y="3755374"/>
              <a:ext cx="1231224" cy="734545"/>
            </a:xfrm>
            <a:prstGeom prst="rect">
              <a:avLst/>
            </a:prstGeom>
          </p:spPr>
        </p:pic>
      </p:grpSp>
      <p:sp>
        <p:nvSpPr>
          <p:cNvPr id="17" name="矩形 21"/>
          <p:cNvSpPr/>
          <p:nvPr/>
        </p:nvSpPr>
        <p:spPr>
          <a:xfrm>
            <a:off x="2052237" y="4901437"/>
            <a:ext cx="20153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精密塞规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4653-B34J8</a:t>
            </a:r>
            <a:endParaRPr lang="en-US" altLang="zh-CN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(</a:t>
            </a:r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用于</a:t>
            </a:r>
            <a:r>
              <a:rPr lang="zh-CN" altLang="en-US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测量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Ø34J8+0.024/-0.015)</a:t>
            </a:r>
            <a:endParaRPr lang="zh-CN" altLang="en-US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8" name="矩形 22"/>
          <p:cNvSpPr/>
          <p:nvPr/>
        </p:nvSpPr>
        <p:spPr>
          <a:xfrm>
            <a:off x="884385" y="1574491"/>
            <a:ext cx="6739230" cy="760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1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、客户需要快速测量汽车差速器的内径和外径。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2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、量具选择要求能现场快速测量、减少人为误差。选用了4653精密塞规、2186快速卡规、4659环形内外径塞规。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3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、使用73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15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无线数据传输系统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上传数据到</a:t>
            </a:r>
            <a:r>
              <a:rPr lang="en-US" altLang="zh-CN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7317</a:t>
            </a:r>
            <a:r>
              <a:rPr lang="zh-CN" altLang="en-US" sz="1000" b="0" dirty="0">
                <a:solidFill>
                  <a:schemeClr val="bg1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软件。</a:t>
            </a:r>
            <a:endParaRPr lang="en-US" altLang="zh-CN" sz="1000" b="0" dirty="0">
              <a:solidFill>
                <a:schemeClr val="bg1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9" name="矩形 25"/>
          <p:cNvSpPr/>
          <p:nvPr/>
        </p:nvSpPr>
        <p:spPr>
          <a:xfrm>
            <a:off x="3371772" y="3334437"/>
            <a:ext cx="1484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快速卡规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2186-125/275</a:t>
            </a:r>
            <a:endParaRPr lang="en-US" altLang="zh-CN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(</a:t>
            </a:r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用于测量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Ø105n6+0.045/+0.023/ Ø270h7 0/-0.052)</a:t>
            </a:r>
            <a:endParaRPr lang="zh-CN" altLang="en-US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13" name="矩形 15"/>
          <p:cNvSpPr/>
          <p:nvPr/>
        </p:nvSpPr>
        <p:spPr>
          <a:xfrm>
            <a:off x="8643680" y="5454168"/>
            <a:ext cx="2643266" cy="530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采用</a:t>
            </a:r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无线传输系统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7315,</a:t>
            </a:r>
            <a:r>
              <a:rPr lang="zh-CN" altLang="en-US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将测量数据直接采集到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7317</a:t>
            </a:r>
            <a:r>
              <a:rPr lang="zh-CN" altLang="en-US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软件</a:t>
            </a:r>
            <a:endParaRPr lang="zh-CN" altLang="en-US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sp>
        <p:nvSpPr>
          <p:cNvPr id="33" name="箭头: 下 1"/>
          <p:cNvSpPr/>
          <p:nvPr/>
        </p:nvSpPr>
        <p:spPr>
          <a:xfrm rot="16200000">
            <a:off x="8044228" y="4458193"/>
            <a:ext cx="361325" cy="605003"/>
          </a:xfrm>
          <a:custGeom>
            <a:avLst/>
            <a:gdLst>
              <a:gd name="connsiteX0" fmla="*/ 0 w 990600"/>
              <a:gd name="connsiteY0" fmla="*/ 887179 h 1382479"/>
              <a:gd name="connsiteX1" fmla="*/ 247650 w 990600"/>
              <a:gd name="connsiteY1" fmla="*/ 887179 h 1382479"/>
              <a:gd name="connsiteX2" fmla="*/ 247650 w 990600"/>
              <a:gd name="connsiteY2" fmla="*/ 0 h 1382479"/>
              <a:gd name="connsiteX3" fmla="*/ 742950 w 990600"/>
              <a:gd name="connsiteY3" fmla="*/ 0 h 1382479"/>
              <a:gd name="connsiteX4" fmla="*/ 742950 w 990600"/>
              <a:gd name="connsiteY4" fmla="*/ 887179 h 1382479"/>
              <a:gd name="connsiteX5" fmla="*/ 990600 w 990600"/>
              <a:gd name="connsiteY5" fmla="*/ 887179 h 1382479"/>
              <a:gd name="connsiteX6" fmla="*/ 495300 w 990600"/>
              <a:gd name="connsiteY6" fmla="*/ 1382479 h 1382479"/>
              <a:gd name="connsiteX7" fmla="*/ 0 w 990600"/>
              <a:gd name="connsiteY7" fmla="*/ 887179 h 1382479"/>
              <a:gd name="connsiteX0-1" fmla="*/ 0 w 1104900"/>
              <a:gd name="connsiteY0-2" fmla="*/ 991954 h 1487254"/>
              <a:gd name="connsiteX1-3" fmla="*/ 247650 w 1104900"/>
              <a:gd name="connsiteY1-4" fmla="*/ 991954 h 1487254"/>
              <a:gd name="connsiteX2-5" fmla="*/ 247650 w 1104900"/>
              <a:gd name="connsiteY2-6" fmla="*/ 104775 h 1487254"/>
              <a:gd name="connsiteX3-7" fmla="*/ 1104900 w 1104900"/>
              <a:gd name="connsiteY3-8" fmla="*/ 0 h 1487254"/>
              <a:gd name="connsiteX4-9" fmla="*/ 742950 w 1104900"/>
              <a:gd name="connsiteY4-10" fmla="*/ 991954 h 1487254"/>
              <a:gd name="connsiteX5-11" fmla="*/ 990600 w 1104900"/>
              <a:gd name="connsiteY5-12" fmla="*/ 991954 h 1487254"/>
              <a:gd name="connsiteX6-13" fmla="*/ 495300 w 1104900"/>
              <a:gd name="connsiteY6-14" fmla="*/ 1487254 h 1487254"/>
              <a:gd name="connsiteX7-15" fmla="*/ 0 w 1104900"/>
              <a:gd name="connsiteY7-16" fmla="*/ 991954 h 1487254"/>
              <a:gd name="connsiteX0-17" fmla="*/ 50800 w 1155700"/>
              <a:gd name="connsiteY0-18" fmla="*/ 1014179 h 1509479"/>
              <a:gd name="connsiteX1-19" fmla="*/ 298450 w 1155700"/>
              <a:gd name="connsiteY1-20" fmla="*/ 1014179 h 1509479"/>
              <a:gd name="connsiteX2-21" fmla="*/ 0 w 1155700"/>
              <a:gd name="connsiteY2-22" fmla="*/ 0 h 1509479"/>
              <a:gd name="connsiteX3-23" fmla="*/ 1155700 w 1155700"/>
              <a:gd name="connsiteY3-24" fmla="*/ 22225 h 1509479"/>
              <a:gd name="connsiteX4-25" fmla="*/ 793750 w 1155700"/>
              <a:gd name="connsiteY4-26" fmla="*/ 1014179 h 1509479"/>
              <a:gd name="connsiteX5-27" fmla="*/ 1041400 w 1155700"/>
              <a:gd name="connsiteY5-28" fmla="*/ 1014179 h 1509479"/>
              <a:gd name="connsiteX6-29" fmla="*/ 546100 w 1155700"/>
              <a:gd name="connsiteY6-30" fmla="*/ 1509479 h 1509479"/>
              <a:gd name="connsiteX7-31" fmla="*/ 50800 w 1155700"/>
              <a:gd name="connsiteY7-32" fmla="*/ 1014179 h 1509479"/>
              <a:gd name="connsiteX0-33" fmla="*/ 50800 w 1155700"/>
              <a:gd name="connsiteY0-34" fmla="*/ 1014179 h 1509479"/>
              <a:gd name="connsiteX1-35" fmla="*/ 298450 w 1155700"/>
              <a:gd name="connsiteY1-36" fmla="*/ 1014179 h 1509479"/>
              <a:gd name="connsiteX2-37" fmla="*/ 0 w 1155700"/>
              <a:gd name="connsiteY2-38" fmla="*/ 0 h 1509479"/>
              <a:gd name="connsiteX3-39" fmla="*/ 1155700 w 1155700"/>
              <a:gd name="connsiteY3-40" fmla="*/ 22225 h 1509479"/>
              <a:gd name="connsiteX4-41" fmla="*/ 793750 w 1155700"/>
              <a:gd name="connsiteY4-42" fmla="*/ 1014179 h 1509479"/>
              <a:gd name="connsiteX5-43" fmla="*/ 1041400 w 1155700"/>
              <a:gd name="connsiteY5-44" fmla="*/ 1014179 h 1509479"/>
              <a:gd name="connsiteX6-45" fmla="*/ 546100 w 1155700"/>
              <a:gd name="connsiteY6-46" fmla="*/ 1509479 h 1509479"/>
              <a:gd name="connsiteX7-47" fmla="*/ 50800 w 1155700"/>
              <a:gd name="connsiteY7-48" fmla="*/ 1014179 h 1509479"/>
              <a:gd name="connsiteX0-49" fmla="*/ 50800 w 1155700"/>
              <a:gd name="connsiteY0-50" fmla="*/ 1014179 h 1509479"/>
              <a:gd name="connsiteX1-51" fmla="*/ 298450 w 1155700"/>
              <a:gd name="connsiteY1-52" fmla="*/ 1014179 h 1509479"/>
              <a:gd name="connsiteX2-53" fmla="*/ 0 w 1155700"/>
              <a:gd name="connsiteY2-54" fmla="*/ 0 h 1509479"/>
              <a:gd name="connsiteX3-55" fmla="*/ 1155700 w 1155700"/>
              <a:gd name="connsiteY3-56" fmla="*/ 22225 h 1509479"/>
              <a:gd name="connsiteX4-57" fmla="*/ 793750 w 1155700"/>
              <a:gd name="connsiteY4-58" fmla="*/ 1014179 h 1509479"/>
              <a:gd name="connsiteX5-59" fmla="*/ 1041400 w 1155700"/>
              <a:gd name="connsiteY5-60" fmla="*/ 1014179 h 1509479"/>
              <a:gd name="connsiteX6-61" fmla="*/ 546100 w 1155700"/>
              <a:gd name="connsiteY6-62" fmla="*/ 1509479 h 1509479"/>
              <a:gd name="connsiteX7-63" fmla="*/ 50800 w 1155700"/>
              <a:gd name="connsiteY7-64" fmla="*/ 1014179 h 1509479"/>
              <a:gd name="connsiteX0-65" fmla="*/ 50800 w 1155700"/>
              <a:gd name="connsiteY0-66" fmla="*/ 1014179 h 1509479"/>
              <a:gd name="connsiteX1-67" fmla="*/ 298450 w 1155700"/>
              <a:gd name="connsiteY1-68" fmla="*/ 1014179 h 1509479"/>
              <a:gd name="connsiteX2-69" fmla="*/ 0 w 1155700"/>
              <a:gd name="connsiteY2-70" fmla="*/ 0 h 1509479"/>
              <a:gd name="connsiteX3-71" fmla="*/ 1155700 w 1155700"/>
              <a:gd name="connsiteY3-72" fmla="*/ 22225 h 1509479"/>
              <a:gd name="connsiteX4-73" fmla="*/ 793750 w 1155700"/>
              <a:gd name="connsiteY4-74" fmla="*/ 1014179 h 1509479"/>
              <a:gd name="connsiteX5-75" fmla="*/ 1041400 w 1155700"/>
              <a:gd name="connsiteY5-76" fmla="*/ 1014179 h 1509479"/>
              <a:gd name="connsiteX6-77" fmla="*/ 546100 w 1155700"/>
              <a:gd name="connsiteY6-78" fmla="*/ 1509479 h 1509479"/>
              <a:gd name="connsiteX7-79" fmla="*/ 50800 w 1155700"/>
              <a:gd name="connsiteY7-80" fmla="*/ 1014179 h 1509479"/>
              <a:gd name="connsiteX0-81" fmla="*/ 50800 w 1155700"/>
              <a:gd name="connsiteY0-82" fmla="*/ 1014179 h 1509479"/>
              <a:gd name="connsiteX1-83" fmla="*/ 298450 w 1155700"/>
              <a:gd name="connsiteY1-84" fmla="*/ 1014179 h 1509479"/>
              <a:gd name="connsiteX2-85" fmla="*/ 0 w 1155700"/>
              <a:gd name="connsiteY2-86" fmla="*/ 0 h 1509479"/>
              <a:gd name="connsiteX3-87" fmla="*/ 1155700 w 1155700"/>
              <a:gd name="connsiteY3-88" fmla="*/ 22225 h 1509479"/>
              <a:gd name="connsiteX4-89" fmla="*/ 793750 w 1155700"/>
              <a:gd name="connsiteY4-90" fmla="*/ 1014179 h 1509479"/>
              <a:gd name="connsiteX5-91" fmla="*/ 1041400 w 1155700"/>
              <a:gd name="connsiteY5-92" fmla="*/ 1014179 h 1509479"/>
              <a:gd name="connsiteX6-93" fmla="*/ 546100 w 1155700"/>
              <a:gd name="connsiteY6-94" fmla="*/ 1509479 h 1509479"/>
              <a:gd name="connsiteX7-95" fmla="*/ 50800 w 1155700"/>
              <a:gd name="connsiteY7-96" fmla="*/ 1014179 h 1509479"/>
              <a:gd name="connsiteX0-97" fmla="*/ 50800 w 1155700"/>
              <a:gd name="connsiteY0-98" fmla="*/ 1014179 h 1509479"/>
              <a:gd name="connsiteX1-99" fmla="*/ 298450 w 1155700"/>
              <a:gd name="connsiteY1-100" fmla="*/ 1014179 h 1509479"/>
              <a:gd name="connsiteX2-101" fmla="*/ 0 w 1155700"/>
              <a:gd name="connsiteY2-102" fmla="*/ 0 h 1509479"/>
              <a:gd name="connsiteX3-103" fmla="*/ 1155700 w 1155700"/>
              <a:gd name="connsiteY3-104" fmla="*/ 22225 h 1509479"/>
              <a:gd name="connsiteX4-105" fmla="*/ 793750 w 1155700"/>
              <a:gd name="connsiteY4-106" fmla="*/ 1014179 h 1509479"/>
              <a:gd name="connsiteX5-107" fmla="*/ 1041400 w 1155700"/>
              <a:gd name="connsiteY5-108" fmla="*/ 1014179 h 1509479"/>
              <a:gd name="connsiteX6-109" fmla="*/ 546100 w 1155700"/>
              <a:gd name="connsiteY6-110" fmla="*/ 1509479 h 1509479"/>
              <a:gd name="connsiteX7-111" fmla="*/ 50800 w 1155700"/>
              <a:gd name="connsiteY7-112" fmla="*/ 1014179 h 1509479"/>
              <a:gd name="connsiteX0-113" fmla="*/ 47808 w 1152708"/>
              <a:gd name="connsiteY0-114" fmla="*/ 1002210 h 1497510"/>
              <a:gd name="connsiteX1-115" fmla="*/ 295458 w 1152708"/>
              <a:gd name="connsiteY1-116" fmla="*/ 1002210 h 1497510"/>
              <a:gd name="connsiteX2-117" fmla="*/ 0 w 1152708"/>
              <a:gd name="connsiteY2-118" fmla="*/ 0 h 1497510"/>
              <a:gd name="connsiteX3-119" fmla="*/ 1152708 w 1152708"/>
              <a:gd name="connsiteY3-120" fmla="*/ 10256 h 1497510"/>
              <a:gd name="connsiteX4-121" fmla="*/ 790758 w 1152708"/>
              <a:gd name="connsiteY4-122" fmla="*/ 1002210 h 1497510"/>
              <a:gd name="connsiteX5-123" fmla="*/ 1038408 w 1152708"/>
              <a:gd name="connsiteY5-124" fmla="*/ 1002210 h 1497510"/>
              <a:gd name="connsiteX6-125" fmla="*/ 543108 w 1152708"/>
              <a:gd name="connsiteY6-126" fmla="*/ 1497510 h 1497510"/>
              <a:gd name="connsiteX7-127" fmla="*/ 47808 w 1152708"/>
              <a:gd name="connsiteY7-128" fmla="*/ 1002210 h 1497510"/>
              <a:gd name="connsiteX0-129" fmla="*/ 47808 w 1149716"/>
              <a:gd name="connsiteY0-130" fmla="*/ 1006915 h 1502215"/>
              <a:gd name="connsiteX1-131" fmla="*/ 295458 w 1149716"/>
              <a:gd name="connsiteY1-132" fmla="*/ 1006915 h 1502215"/>
              <a:gd name="connsiteX2-133" fmla="*/ 0 w 1149716"/>
              <a:gd name="connsiteY2-134" fmla="*/ 4705 h 1502215"/>
              <a:gd name="connsiteX3-135" fmla="*/ 1149716 w 1149716"/>
              <a:gd name="connsiteY3-136" fmla="*/ 0 h 1502215"/>
              <a:gd name="connsiteX4-137" fmla="*/ 790758 w 1149716"/>
              <a:gd name="connsiteY4-138" fmla="*/ 1006915 h 1502215"/>
              <a:gd name="connsiteX5-139" fmla="*/ 1038408 w 1149716"/>
              <a:gd name="connsiteY5-140" fmla="*/ 1006915 h 1502215"/>
              <a:gd name="connsiteX6-141" fmla="*/ 543108 w 1149716"/>
              <a:gd name="connsiteY6-142" fmla="*/ 1502215 h 1502215"/>
              <a:gd name="connsiteX7-143" fmla="*/ 47808 w 1149716"/>
              <a:gd name="connsiteY7-144" fmla="*/ 1006915 h 1502215"/>
              <a:gd name="connsiteX0-145" fmla="*/ 47808 w 1149716"/>
              <a:gd name="connsiteY0-146" fmla="*/ 1002635 h 1497935"/>
              <a:gd name="connsiteX1-147" fmla="*/ 295458 w 1149716"/>
              <a:gd name="connsiteY1-148" fmla="*/ 1002635 h 1497935"/>
              <a:gd name="connsiteX2-149" fmla="*/ 0 w 1149716"/>
              <a:gd name="connsiteY2-150" fmla="*/ 425 h 1497935"/>
              <a:gd name="connsiteX3-151" fmla="*/ 1149716 w 1149716"/>
              <a:gd name="connsiteY3-152" fmla="*/ 0 h 1497935"/>
              <a:gd name="connsiteX4-153" fmla="*/ 790758 w 1149716"/>
              <a:gd name="connsiteY4-154" fmla="*/ 1002635 h 1497935"/>
              <a:gd name="connsiteX5-155" fmla="*/ 1038408 w 1149716"/>
              <a:gd name="connsiteY5-156" fmla="*/ 1002635 h 1497935"/>
              <a:gd name="connsiteX6-157" fmla="*/ 543108 w 1149716"/>
              <a:gd name="connsiteY6-158" fmla="*/ 1497935 h 1497935"/>
              <a:gd name="connsiteX7-159" fmla="*/ 47808 w 1149716"/>
              <a:gd name="connsiteY7-160" fmla="*/ 1002635 h 1497935"/>
              <a:gd name="connsiteX0-161" fmla="*/ 83121 w 1185029"/>
              <a:gd name="connsiteY0-162" fmla="*/ 1005420 h 1500720"/>
              <a:gd name="connsiteX1-163" fmla="*/ 330771 w 1185029"/>
              <a:gd name="connsiteY1-164" fmla="*/ 1005420 h 1500720"/>
              <a:gd name="connsiteX2-165" fmla="*/ 0 w 1185029"/>
              <a:gd name="connsiteY2-166" fmla="*/ 0 h 1500720"/>
              <a:gd name="connsiteX3-167" fmla="*/ 1185029 w 1185029"/>
              <a:gd name="connsiteY3-168" fmla="*/ 2785 h 1500720"/>
              <a:gd name="connsiteX4-169" fmla="*/ 826071 w 1185029"/>
              <a:gd name="connsiteY4-170" fmla="*/ 1005420 h 1500720"/>
              <a:gd name="connsiteX5-171" fmla="*/ 1073721 w 1185029"/>
              <a:gd name="connsiteY5-172" fmla="*/ 1005420 h 1500720"/>
              <a:gd name="connsiteX6-173" fmla="*/ 578421 w 1185029"/>
              <a:gd name="connsiteY6-174" fmla="*/ 1500720 h 1500720"/>
              <a:gd name="connsiteX7-175" fmla="*/ 83121 w 1185029"/>
              <a:gd name="connsiteY7-176" fmla="*/ 1005420 h 1500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185029" h="1500720">
                <a:moveTo>
                  <a:pt x="83121" y="1005420"/>
                </a:moveTo>
                <a:lnTo>
                  <a:pt x="330771" y="1005420"/>
                </a:lnTo>
                <a:cubicBezTo>
                  <a:pt x="297963" y="632435"/>
                  <a:pt x="156633" y="290435"/>
                  <a:pt x="0" y="0"/>
                </a:cubicBezTo>
                <a:lnTo>
                  <a:pt x="1185029" y="2785"/>
                </a:lnTo>
                <a:cubicBezTo>
                  <a:pt x="991354" y="304861"/>
                  <a:pt x="867346" y="630319"/>
                  <a:pt x="826071" y="1005420"/>
                </a:cubicBezTo>
                <a:lnTo>
                  <a:pt x="1073721" y="1005420"/>
                </a:lnTo>
                <a:lnTo>
                  <a:pt x="578421" y="1500720"/>
                </a:lnTo>
                <a:lnTo>
                  <a:pt x="83121" y="1005420"/>
                </a:lnTo>
                <a:close/>
              </a:path>
            </a:pathLst>
          </a:custGeom>
          <a:gradFill>
            <a:gsLst>
              <a:gs pos="0">
                <a:srgbClr val="00684D">
                  <a:alpha val="0"/>
                </a:srgbClr>
              </a:gs>
              <a:gs pos="60000">
                <a:srgbClr val="00684D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869955" y="3311695"/>
            <a:ext cx="1047990" cy="1415969"/>
            <a:chOff x="1404669" y="3438158"/>
            <a:chExt cx="1353963" cy="1829378"/>
          </a:xfrm>
        </p:grpSpPr>
        <p:sp>
          <p:nvSpPr>
            <p:cNvPr id="41" name="矩形: 圆角 40"/>
            <p:cNvSpPr/>
            <p:nvPr/>
          </p:nvSpPr>
          <p:spPr>
            <a:xfrm>
              <a:off x="1404669" y="3438158"/>
              <a:ext cx="1353963" cy="1829378"/>
            </a:xfrm>
            <a:prstGeom prst="roundRect">
              <a:avLst>
                <a:gd name="adj" fmla="val 523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 descr="E:\PPT\应用案例\4653\4653-2-已确认.jpg"/>
            <p:cNvPicPr>
              <a:picLocks noChangeAspect="1" noChangeArrowheads="1"/>
            </p:cNvPicPr>
            <p:nvPr/>
          </p:nvPicPr>
          <p:blipFill>
            <a:blip r:embed="rId4" cstate="print"/>
            <a:srcRect l="4264" r="7238" b="260"/>
            <a:stretch>
              <a:fillRect/>
            </a:stretch>
          </p:blipFill>
          <p:spPr bwMode="auto">
            <a:xfrm>
              <a:off x="1471096" y="3498835"/>
              <a:ext cx="1221108" cy="1708024"/>
            </a:xfrm>
            <a:custGeom>
              <a:avLst/>
              <a:gdLst>
                <a:gd name="connsiteX0" fmla="*/ 16776 w 1221108"/>
                <a:gd name="connsiteY0" fmla="*/ 0 h 1708024"/>
                <a:gd name="connsiteX1" fmla="*/ 1204332 w 1221108"/>
                <a:gd name="connsiteY1" fmla="*/ 0 h 1708024"/>
                <a:gd name="connsiteX2" fmla="*/ 1215976 w 1221108"/>
                <a:gd name="connsiteY2" fmla="*/ 17270 h 1708024"/>
                <a:gd name="connsiteX3" fmla="*/ 1221108 w 1221108"/>
                <a:gd name="connsiteY3" fmla="*/ 42690 h 1708024"/>
                <a:gd name="connsiteX4" fmla="*/ 1221108 w 1221108"/>
                <a:gd name="connsiteY4" fmla="*/ 1642719 h 1708024"/>
                <a:gd name="connsiteX5" fmla="*/ 1155803 w 1221108"/>
                <a:gd name="connsiteY5" fmla="*/ 1708024 h 1708024"/>
                <a:gd name="connsiteX6" fmla="*/ 65305 w 1221108"/>
                <a:gd name="connsiteY6" fmla="*/ 1708024 h 1708024"/>
                <a:gd name="connsiteX7" fmla="*/ 0 w 1221108"/>
                <a:gd name="connsiteY7" fmla="*/ 1642719 h 1708024"/>
                <a:gd name="connsiteX8" fmla="*/ 0 w 1221108"/>
                <a:gd name="connsiteY8" fmla="*/ 42690 h 1708024"/>
                <a:gd name="connsiteX9" fmla="*/ 5132 w 1221108"/>
                <a:gd name="connsiteY9" fmla="*/ 17270 h 170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1108" h="1708024">
                  <a:moveTo>
                    <a:pt x="16776" y="0"/>
                  </a:moveTo>
                  <a:lnTo>
                    <a:pt x="1204332" y="0"/>
                  </a:lnTo>
                  <a:lnTo>
                    <a:pt x="1215976" y="17270"/>
                  </a:lnTo>
                  <a:cubicBezTo>
                    <a:pt x="1219281" y="25083"/>
                    <a:pt x="1221108" y="33673"/>
                    <a:pt x="1221108" y="42690"/>
                  </a:cubicBezTo>
                  <a:lnTo>
                    <a:pt x="1221108" y="1642719"/>
                  </a:lnTo>
                  <a:cubicBezTo>
                    <a:pt x="1221108" y="1678786"/>
                    <a:pt x="1191870" y="1708024"/>
                    <a:pt x="1155803" y="1708024"/>
                  </a:cubicBezTo>
                  <a:lnTo>
                    <a:pt x="65305" y="1708024"/>
                  </a:lnTo>
                  <a:cubicBezTo>
                    <a:pt x="29238" y="1708024"/>
                    <a:pt x="0" y="1678786"/>
                    <a:pt x="0" y="1642719"/>
                  </a:cubicBezTo>
                  <a:lnTo>
                    <a:pt x="0" y="42690"/>
                  </a:lnTo>
                  <a:cubicBezTo>
                    <a:pt x="0" y="33673"/>
                    <a:pt x="1828" y="25083"/>
                    <a:pt x="5132" y="17270"/>
                  </a:cubicBezTo>
                  <a:close/>
                </a:path>
              </a:pathLst>
            </a:custGeom>
            <a:noFill/>
          </p:spPr>
        </p:pic>
      </p:grpSp>
      <p:sp>
        <p:nvSpPr>
          <p:cNvPr id="43" name="箭头: 下 1"/>
          <p:cNvSpPr/>
          <p:nvPr/>
        </p:nvSpPr>
        <p:spPr>
          <a:xfrm rot="5400000">
            <a:off x="4173036" y="4368232"/>
            <a:ext cx="473474" cy="792785"/>
          </a:xfrm>
          <a:custGeom>
            <a:avLst/>
            <a:gdLst>
              <a:gd name="connsiteX0" fmla="*/ 0 w 990600"/>
              <a:gd name="connsiteY0" fmla="*/ 887179 h 1382479"/>
              <a:gd name="connsiteX1" fmla="*/ 247650 w 990600"/>
              <a:gd name="connsiteY1" fmla="*/ 887179 h 1382479"/>
              <a:gd name="connsiteX2" fmla="*/ 247650 w 990600"/>
              <a:gd name="connsiteY2" fmla="*/ 0 h 1382479"/>
              <a:gd name="connsiteX3" fmla="*/ 742950 w 990600"/>
              <a:gd name="connsiteY3" fmla="*/ 0 h 1382479"/>
              <a:gd name="connsiteX4" fmla="*/ 742950 w 990600"/>
              <a:gd name="connsiteY4" fmla="*/ 887179 h 1382479"/>
              <a:gd name="connsiteX5" fmla="*/ 990600 w 990600"/>
              <a:gd name="connsiteY5" fmla="*/ 887179 h 1382479"/>
              <a:gd name="connsiteX6" fmla="*/ 495300 w 990600"/>
              <a:gd name="connsiteY6" fmla="*/ 1382479 h 1382479"/>
              <a:gd name="connsiteX7" fmla="*/ 0 w 990600"/>
              <a:gd name="connsiteY7" fmla="*/ 887179 h 1382479"/>
              <a:gd name="connsiteX0-1" fmla="*/ 0 w 1104900"/>
              <a:gd name="connsiteY0-2" fmla="*/ 991954 h 1487254"/>
              <a:gd name="connsiteX1-3" fmla="*/ 247650 w 1104900"/>
              <a:gd name="connsiteY1-4" fmla="*/ 991954 h 1487254"/>
              <a:gd name="connsiteX2-5" fmla="*/ 247650 w 1104900"/>
              <a:gd name="connsiteY2-6" fmla="*/ 104775 h 1487254"/>
              <a:gd name="connsiteX3-7" fmla="*/ 1104900 w 1104900"/>
              <a:gd name="connsiteY3-8" fmla="*/ 0 h 1487254"/>
              <a:gd name="connsiteX4-9" fmla="*/ 742950 w 1104900"/>
              <a:gd name="connsiteY4-10" fmla="*/ 991954 h 1487254"/>
              <a:gd name="connsiteX5-11" fmla="*/ 990600 w 1104900"/>
              <a:gd name="connsiteY5-12" fmla="*/ 991954 h 1487254"/>
              <a:gd name="connsiteX6-13" fmla="*/ 495300 w 1104900"/>
              <a:gd name="connsiteY6-14" fmla="*/ 1487254 h 1487254"/>
              <a:gd name="connsiteX7-15" fmla="*/ 0 w 1104900"/>
              <a:gd name="connsiteY7-16" fmla="*/ 991954 h 1487254"/>
              <a:gd name="connsiteX0-17" fmla="*/ 50800 w 1155700"/>
              <a:gd name="connsiteY0-18" fmla="*/ 1014179 h 1509479"/>
              <a:gd name="connsiteX1-19" fmla="*/ 298450 w 1155700"/>
              <a:gd name="connsiteY1-20" fmla="*/ 1014179 h 1509479"/>
              <a:gd name="connsiteX2-21" fmla="*/ 0 w 1155700"/>
              <a:gd name="connsiteY2-22" fmla="*/ 0 h 1509479"/>
              <a:gd name="connsiteX3-23" fmla="*/ 1155700 w 1155700"/>
              <a:gd name="connsiteY3-24" fmla="*/ 22225 h 1509479"/>
              <a:gd name="connsiteX4-25" fmla="*/ 793750 w 1155700"/>
              <a:gd name="connsiteY4-26" fmla="*/ 1014179 h 1509479"/>
              <a:gd name="connsiteX5-27" fmla="*/ 1041400 w 1155700"/>
              <a:gd name="connsiteY5-28" fmla="*/ 1014179 h 1509479"/>
              <a:gd name="connsiteX6-29" fmla="*/ 546100 w 1155700"/>
              <a:gd name="connsiteY6-30" fmla="*/ 1509479 h 1509479"/>
              <a:gd name="connsiteX7-31" fmla="*/ 50800 w 1155700"/>
              <a:gd name="connsiteY7-32" fmla="*/ 1014179 h 1509479"/>
              <a:gd name="connsiteX0-33" fmla="*/ 50800 w 1155700"/>
              <a:gd name="connsiteY0-34" fmla="*/ 1014179 h 1509479"/>
              <a:gd name="connsiteX1-35" fmla="*/ 298450 w 1155700"/>
              <a:gd name="connsiteY1-36" fmla="*/ 1014179 h 1509479"/>
              <a:gd name="connsiteX2-37" fmla="*/ 0 w 1155700"/>
              <a:gd name="connsiteY2-38" fmla="*/ 0 h 1509479"/>
              <a:gd name="connsiteX3-39" fmla="*/ 1155700 w 1155700"/>
              <a:gd name="connsiteY3-40" fmla="*/ 22225 h 1509479"/>
              <a:gd name="connsiteX4-41" fmla="*/ 793750 w 1155700"/>
              <a:gd name="connsiteY4-42" fmla="*/ 1014179 h 1509479"/>
              <a:gd name="connsiteX5-43" fmla="*/ 1041400 w 1155700"/>
              <a:gd name="connsiteY5-44" fmla="*/ 1014179 h 1509479"/>
              <a:gd name="connsiteX6-45" fmla="*/ 546100 w 1155700"/>
              <a:gd name="connsiteY6-46" fmla="*/ 1509479 h 1509479"/>
              <a:gd name="connsiteX7-47" fmla="*/ 50800 w 1155700"/>
              <a:gd name="connsiteY7-48" fmla="*/ 1014179 h 1509479"/>
              <a:gd name="connsiteX0-49" fmla="*/ 50800 w 1155700"/>
              <a:gd name="connsiteY0-50" fmla="*/ 1014179 h 1509479"/>
              <a:gd name="connsiteX1-51" fmla="*/ 298450 w 1155700"/>
              <a:gd name="connsiteY1-52" fmla="*/ 1014179 h 1509479"/>
              <a:gd name="connsiteX2-53" fmla="*/ 0 w 1155700"/>
              <a:gd name="connsiteY2-54" fmla="*/ 0 h 1509479"/>
              <a:gd name="connsiteX3-55" fmla="*/ 1155700 w 1155700"/>
              <a:gd name="connsiteY3-56" fmla="*/ 22225 h 1509479"/>
              <a:gd name="connsiteX4-57" fmla="*/ 793750 w 1155700"/>
              <a:gd name="connsiteY4-58" fmla="*/ 1014179 h 1509479"/>
              <a:gd name="connsiteX5-59" fmla="*/ 1041400 w 1155700"/>
              <a:gd name="connsiteY5-60" fmla="*/ 1014179 h 1509479"/>
              <a:gd name="connsiteX6-61" fmla="*/ 546100 w 1155700"/>
              <a:gd name="connsiteY6-62" fmla="*/ 1509479 h 1509479"/>
              <a:gd name="connsiteX7-63" fmla="*/ 50800 w 1155700"/>
              <a:gd name="connsiteY7-64" fmla="*/ 1014179 h 1509479"/>
              <a:gd name="connsiteX0-65" fmla="*/ 50800 w 1155700"/>
              <a:gd name="connsiteY0-66" fmla="*/ 1014179 h 1509479"/>
              <a:gd name="connsiteX1-67" fmla="*/ 298450 w 1155700"/>
              <a:gd name="connsiteY1-68" fmla="*/ 1014179 h 1509479"/>
              <a:gd name="connsiteX2-69" fmla="*/ 0 w 1155700"/>
              <a:gd name="connsiteY2-70" fmla="*/ 0 h 1509479"/>
              <a:gd name="connsiteX3-71" fmla="*/ 1155700 w 1155700"/>
              <a:gd name="connsiteY3-72" fmla="*/ 22225 h 1509479"/>
              <a:gd name="connsiteX4-73" fmla="*/ 793750 w 1155700"/>
              <a:gd name="connsiteY4-74" fmla="*/ 1014179 h 1509479"/>
              <a:gd name="connsiteX5-75" fmla="*/ 1041400 w 1155700"/>
              <a:gd name="connsiteY5-76" fmla="*/ 1014179 h 1509479"/>
              <a:gd name="connsiteX6-77" fmla="*/ 546100 w 1155700"/>
              <a:gd name="connsiteY6-78" fmla="*/ 1509479 h 1509479"/>
              <a:gd name="connsiteX7-79" fmla="*/ 50800 w 1155700"/>
              <a:gd name="connsiteY7-80" fmla="*/ 1014179 h 1509479"/>
              <a:gd name="connsiteX0-81" fmla="*/ 50800 w 1155700"/>
              <a:gd name="connsiteY0-82" fmla="*/ 1014179 h 1509479"/>
              <a:gd name="connsiteX1-83" fmla="*/ 298450 w 1155700"/>
              <a:gd name="connsiteY1-84" fmla="*/ 1014179 h 1509479"/>
              <a:gd name="connsiteX2-85" fmla="*/ 0 w 1155700"/>
              <a:gd name="connsiteY2-86" fmla="*/ 0 h 1509479"/>
              <a:gd name="connsiteX3-87" fmla="*/ 1155700 w 1155700"/>
              <a:gd name="connsiteY3-88" fmla="*/ 22225 h 1509479"/>
              <a:gd name="connsiteX4-89" fmla="*/ 793750 w 1155700"/>
              <a:gd name="connsiteY4-90" fmla="*/ 1014179 h 1509479"/>
              <a:gd name="connsiteX5-91" fmla="*/ 1041400 w 1155700"/>
              <a:gd name="connsiteY5-92" fmla="*/ 1014179 h 1509479"/>
              <a:gd name="connsiteX6-93" fmla="*/ 546100 w 1155700"/>
              <a:gd name="connsiteY6-94" fmla="*/ 1509479 h 1509479"/>
              <a:gd name="connsiteX7-95" fmla="*/ 50800 w 1155700"/>
              <a:gd name="connsiteY7-96" fmla="*/ 1014179 h 1509479"/>
              <a:gd name="connsiteX0-97" fmla="*/ 50800 w 1155700"/>
              <a:gd name="connsiteY0-98" fmla="*/ 1014179 h 1509479"/>
              <a:gd name="connsiteX1-99" fmla="*/ 298450 w 1155700"/>
              <a:gd name="connsiteY1-100" fmla="*/ 1014179 h 1509479"/>
              <a:gd name="connsiteX2-101" fmla="*/ 0 w 1155700"/>
              <a:gd name="connsiteY2-102" fmla="*/ 0 h 1509479"/>
              <a:gd name="connsiteX3-103" fmla="*/ 1155700 w 1155700"/>
              <a:gd name="connsiteY3-104" fmla="*/ 22225 h 1509479"/>
              <a:gd name="connsiteX4-105" fmla="*/ 793750 w 1155700"/>
              <a:gd name="connsiteY4-106" fmla="*/ 1014179 h 1509479"/>
              <a:gd name="connsiteX5-107" fmla="*/ 1041400 w 1155700"/>
              <a:gd name="connsiteY5-108" fmla="*/ 1014179 h 1509479"/>
              <a:gd name="connsiteX6-109" fmla="*/ 546100 w 1155700"/>
              <a:gd name="connsiteY6-110" fmla="*/ 1509479 h 1509479"/>
              <a:gd name="connsiteX7-111" fmla="*/ 50800 w 1155700"/>
              <a:gd name="connsiteY7-112" fmla="*/ 1014179 h 1509479"/>
              <a:gd name="connsiteX0-113" fmla="*/ 47808 w 1152708"/>
              <a:gd name="connsiteY0-114" fmla="*/ 1002210 h 1497510"/>
              <a:gd name="connsiteX1-115" fmla="*/ 295458 w 1152708"/>
              <a:gd name="connsiteY1-116" fmla="*/ 1002210 h 1497510"/>
              <a:gd name="connsiteX2-117" fmla="*/ 0 w 1152708"/>
              <a:gd name="connsiteY2-118" fmla="*/ 0 h 1497510"/>
              <a:gd name="connsiteX3-119" fmla="*/ 1152708 w 1152708"/>
              <a:gd name="connsiteY3-120" fmla="*/ 10256 h 1497510"/>
              <a:gd name="connsiteX4-121" fmla="*/ 790758 w 1152708"/>
              <a:gd name="connsiteY4-122" fmla="*/ 1002210 h 1497510"/>
              <a:gd name="connsiteX5-123" fmla="*/ 1038408 w 1152708"/>
              <a:gd name="connsiteY5-124" fmla="*/ 1002210 h 1497510"/>
              <a:gd name="connsiteX6-125" fmla="*/ 543108 w 1152708"/>
              <a:gd name="connsiteY6-126" fmla="*/ 1497510 h 1497510"/>
              <a:gd name="connsiteX7-127" fmla="*/ 47808 w 1152708"/>
              <a:gd name="connsiteY7-128" fmla="*/ 1002210 h 1497510"/>
              <a:gd name="connsiteX0-129" fmla="*/ 47808 w 1149716"/>
              <a:gd name="connsiteY0-130" fmla="*/ 1006915 h 1502215"/>
              <a:gd name="connsiteX1-131" fmla="*/ 295458 w 1149716"/>
              <a:gd name="connsiteY1-132" fmla="*/ 1006915 h 1502215"/>
              <a:gd name="connsiteX2-133" fmla="*/ 0 w 1149716"/>
              <a:gd name="connsiteY2-134" fmla="*/ 4705 h 1502215"/>
              <a:gd name="connsiteX3-135" fmla="*/ 1149716 w 1149716"/>
              <a:gd name="connsiteY3-136" fmla="*/ 0 h 1502215"/>
              <a:gd name="connsiteX4-137" fmla="*/ 790758 w 1149716"/>
              <a:gd name="connsiteY4-138" fmla="*/ 1006915 h 1502215"/>
              <a:gd name="connsiteX5-139" fmla="*/ 1038408 w 1149716"/>
              <a:gd name="connsiteY5-140" fmla="*/ 1006915 h 1502215"/>
              <a:gd name="connsiteX6-141" fmla="*/ 543108 w 1149716"/>
              <a:gd name="connsiteY6-142" fmla="*/ 1502215 h 1502215"/>
              <a:gd name="connsiteX7-143" fmla="*/ 47808 w 1149716"/>
              <a:gd name="connsiteY7-144" fmla="*/ 1006915 h 1502215"/>
              <a:gd name="connsiteX0-145" fmla="*/ 47808 w 1149716"/>
              <a:gd name="connsiteY0-146" fmla="*/ 1002635 h 1497935"/>
              <a:gd name="connsiteX1-147" fmla="*/ 295458 w 1149716"/>
              <a:gd name="connsiteY1-148" fmla="*/ 1002635 h 1497935"/>
              <a:gd name="connsiteX2-149" fmla="*/ 0 w 1149716"/>
              <a:gd name="connsiteY2-150" fmla="*/ 425 h 1497935"/>
              <a:gd name="connsiteX3-151" fmla="*/ 1149716 w 1149716"/>
              <a:gd name="connsiteY3-152" fmla="*/ 0 h 1497935"/>
              <a:gd name="connsiteX4-153" fmla="*/ 790758 w 1149716"/>
              <a:gd name="connsiteY4-154" fmla="*/ 1002635 h 1497935"/>
              <a:gd name="connsiteX5-155" fmla="*/ 1038408 w 1149716"/>
              <a:gd name="connsiteY5-156" fmla="*/ 1002635 h 1497935"/>
              <a:gd name="connsiteX6-157" fmla="*/ 543108 w 1149716"/>
              <a:gd name="connsiteY6-158" fmla="*/ 1497935 h 1497935"/>
              <a:gd name="connsiteX7-159" fmla="*/ 47808 w 1149716"/>
              <a:gd name="connsiteY7-160" fmla="*/ 1002635 h 1497935"/>
              <a:gd name="connsiteX0-161" fmla="*/ 83121 w 1185029"/>
              <a:gd name="connsiteY0-162" fmla="*/ 1005420 h 1500720"/>
              <a:gd name="connsiteX1-163" fmla="*/ 330771 w 1185029"/>
              <a:gd name="connsiteY1-164" fmla="*/ 1005420 h 1500720"/>
              <a:gd name="connsiteX2-165" fmla="*/ 0 w 1185029"/>
              <a:gd name="connsiteY2-166" fmla="*/ 0 h 1500720"/>
              <a:gd name="connsiteX3-167" fmla="*/ 1185029 w 1185029"/>
              <a:gd name="connsiteY3-168" fmla="*/ 2785 h 1500720"/>
              <a:gd name="connsiteX4-169" fmla="*/ 826071 w 1185029"/>
              <a:gd name="connsiteY4-170" fmla="*/ 1005420 h 1500720"/>
              <a:gd name="connsiteX5-171" fmla="*/ 1073721 w 1185029"/>
              <a:gd name="connsiteY5-172" fmla="*/ 1005420 h 1500720"/>
              <a:gd name="connsiteX6-173" fmla="*/ 578421 w 1185029"/>
              <a:gd name="connsiteY6-174" fmla="*/ 1500720 h 1500720"/>
              <a:gd name="connsiteX7-175" fmla="*/ 83121 w 1185029"/>
              <a:gd name="connsiteY7-176" fmla="*/ 1005420 h 1500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185029" h="1500720">
                <a:moveTo>
                  <a:pt x="83121" y="1005420"/>
                </a:moveTo>
                <a:lnTo>
                  <a:pt x="330771" y="1005420"/>
                </a:lnTo>
                <a:cubicBezTo>
                  <a:pt x="297963" y="632435"/>
                  <a:pt x="156633" y="290435"/>
                  <a:pt x="0" y="0"/>
                </a:cubicBezTo>
                <a:lnTo>
                  <a:pt x="1185029" y="2785"/>
                </a:lnTo>
                <a:cubicBezTo>
                  <a:pt x="991354" y="304861"/>
                  <a:pt x="867346" y="630319"/>
                  <a:pt x="826071" y="1005420"/>
                </a:cubicBezTo>
                <a:lnTo>
                  <a:pt x="1073721" y="1005420"/>
                </a:lnTo>
                <a:lnTo>
                  <a:pt x="578421" y="1500720"/>
                </a:lnTo>
                <a:lnTo>
                  <a:pt x="83121" y="1005420"/>
                </a:lnTo>
                <a:close/>
              </a:path>
            </a:pathLst>
          </a:custGeom>
          <a:gradFill>
            <a:gsLst>
              <a:gs pos="25000">
                <a:schemeClr val="bg1">
                  <a:alpha val="0"/>
                  <a:lumMod val="0"/>
                </a:schemeClr>
              </a:gs>
              <a:gs pos="83000">
                <a:schemeClr val="bg1">
                  <a:lumMod val="65000"/>
                  <a:alpha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5" name="组合 44"/>
          <p:cNvGrpSpPr/>
          <p:nvPr/>
        </p:nvGrpSpPr>
        <p:grpSpPr>
          <a:xfrm>
            <a:off x="867489" y="4893045"/>
            <a:ext cx="1047990" cy="1154677"/>
            <a:chOff x="3872647" y="4771349"/>
            <a:chExt cx="1353963" cy="1491799"/>
          </a:xfr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grpSpPr>
        <p:sp>
          <p:nvSpPr>
            <p:cNvPr id="44" name="矩形: 圆角 43"/>
            <p:cNvSpPr/>
            <p:nvPr/>
          </p:nvSpPr>
          <p:spPr>
            <a:xfrm>
              <a:off x="3872647" y="4771349"/>
              <a:ext cx="1353963" cy="1491799"/>
            </a:xfrm>
            <a:prstGeom prst="roundRect">
              <a:avLst>
                <a:gd name="adj" fmla="val 523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Picture 3" descr="E:\PPT\应用案例\4653\4653-1-已确认.jpg"/>
            <p:cNvPicPr>
              <a:picLocks noChangeAspect="1" noChangeArrowheads="1"/>
            </p:cNvPicPr>
            <p:nvPr/>
          </p:nvPicPr>
          <p:blipFill>
            <a:blip r:embed="rId5" cstate="print"/>
            <a:srcRect l="5000"/>
            <a:stretch>
              <a:fillRect/>
            </a:stretch>
          </p:blipFill>
          <p:spPr bwMode="auto">
            <a:xfrm>
              <a:off x="3941748" y="4839861"/>
              <a:ext cx="1219417" cy="1347411"/>
            </a:xfrm>
            <a:prstGeom prst="rect">
              <a:avLst/>
            </a:prstGeom>
            <a:noFill/>
          </p:spPr>
        </p:pic>
      </p:grpSp>
      <p:grpSp>
        <p:nvGrpSpPr>
          <p:cNvPr id="37" name="组合 36"/>
          <p:cNvGrpSpPr/>
          <p:nvPr/>
        </p:nvGrpSpPr>
        <p:grpSpPr>
          <a:xfrm>
            <a:off x="2334408" y="3308212"/>
            <a:ext cx="1047991" cy="760336"/>
            <a:chOff x="7530469" y="4967853"/>
            <a:chExt cx="1327596" cy="963195"/>
          </a:xfrm>
        </p:grpSpPr>
        <p:sp>
          <p:nvSpPr>
            <p:cNvPr id="48" name="矩形: 圆角 47"/>
            <p:cNvSpPr/>
            <p:nvPr/>
          </p:nvSpPr>
          <p:spPr>
            <a:xfrm>
              <a:off x="7530469" y="4967853"/>
              <a:ext cx="1327596" cy="963195"/>
            </a:xfrm>
            <a:prstGeom prst="roundRect">
              <a:avLst>
                <a:gd name="adj" fmla="val 523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9" name="Picture 2" descr="E:\PPT\应用案例\2186\2186-已确认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584902" y="5019086"/>
              <a:ext cx="1218731" cy="860729"/>
            </a:xfrm>
            <a:prstGeom prst="rect">
              <a:avLst/>
            </a:prstGeom>
            <a:noFill/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580" y="4153511"/>
            <a:ext cx="2549366" cy="1182969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4914146" y="3494814"/>
            <a:ext cx="2882996" cy="2504804"/>
            <a:chOff x="3426034" y="2754225"/>
            <a:chExt cx="2386108" cy="2073098"/>
          </a:xfrm>
        </p:grpSpPr>
        <p:sp>
          <p:nvSpPr>
            <p:cNvPr id="15" name="矩形: 圆角 14"/>
            <p:cNvSpPr/>
            <p:nvPr/>
          </p:nvSpPr>
          <p:spPr>
            <a:xfrm>
              <a:off x="3426034" y="2754225"/>
              <a:ext cx="2386108" cy="2073098"/>
            </a:xfrm>
            <a:prstGeom prst="roundRect">
              <a:avLst>
                <a:gd name="adj" fmla="val 523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8426" y="2836176"/>
              <a:ext cx="2223934" cy="1892805"/>
            </a:xfrm>
            <a:prstGeom prst="rect">
              <a:avLst/>
            </a:prstGeom>
          </p:spPr>
        </p:pic>
      </p:grpSp>
      <p:sp>
        <p:nvSpPr>
          <p:cNvPr id="16" name="矩形 18"/>
          <p:cNvSpPr/>
          <p:nvPr/>
        </p:nvSpPr>
        <p:spPr>
          <a:xfrm>
            <a:off x="8220693" y="2878053"/>
            <a:ext cx="2045981" cy="530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环形外径塞规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4659-D250g6</a:t>
            </a:r>
            <a:endParaRPr lang="en-US" altLang="zh-CN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 (</a:t>
            </a:r>
            <a:r>
              <a:rPr lang="zh-CN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用于测量</a:t>
            </a:r>
            <a:r>
              <a:rPr lang="en-US" altLang="zh-CN" sz="1000" b="0" dirty="0">
                <a:solidFill>
                  <a:srgbClr val="000000"/>
                </a:solidFill>
                <a:ea typeface="思源黑体 CN Regular" panose="020B0500000000000000" charset="-122"/>
                <a:cs typeface="Arial" panose="020B0604020202020204" pitchFamily="34" charset="0"/>
              </a:rPr>
              <a:t>Ø250g6-0.015/-0.044)</a:t>
            </a:r>
            <a:endParaRPr lang="zh-CN" altLang="en-US" sz="1000" b="0" dirty="0">
              <a:solidFill>
                <a:srgbClr val="000000"/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12789" y="1276483"/>
            <a:ext cx="828524" cy="2048969"/>
            <a:chOff x="6996203" y="1706115"/>
            <a:chExt cx="524393" cy="1336122"/>
          </a:xfrm>
        </p:grpSpPr>
        <p:pic>
          <p:nvPicPr>
            <p:cNvPr id="26" name="Picture 3" descr="D:\PPT\PPT推广\照片\2108-10F最终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018252" y="1706115"/>
              <a:ext cx="440817" cy="763714"/>
            </a:xfrm>
            <a:prstGeom prst="rect">
              <a:avLst/>
            </a:prstGeom>
            <a:noFill/>
          </p:spPr>
        </p:pic>
        <p:pic>
          <p:nvPicPr>
            <p:cNvPr id="27" name="Picture 2" descr="C:\Users\liuning\Desktop\新建文件夹 (2)\4659最终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143"/>
            <a:stretch>
              <a:fillRect/>
            </a:stretch>
          </p:blipFill>
          <p:spPr bwMode="auto">
            <a:xfrm>
              <a:off x="6996203" y="2179970"/>
              <a:ext cx="524393" cy="862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688">
            <a:off x="1451175" y="4894749"/>
            <a:ext cx="213223" cy="21322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9728">
            <a:off x="1527360" y="3375417"/>
            <a:ext cx="213223" cy="2132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5811">
            <a:off x="5642860" y="4065232"/>
            <a:ext cx="213223" cy="21322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3365">
            <a:off x="3232819" y="3355790"/>
            <a:ext cx="213223" cy="21322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8652473" y="1887958"/>
            <a:ext cx="3542614" cy="769076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684002" y="1108852"/>
            <a:ext cx="3758437" cy="1500406"/>
            <a:chOff x="8568539" y="948718"/>
            <a:chExt cx="3758437" cy="150040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539" y="1198435"/>
              <a:ext cx="1221765" cy="961815"/>
            </a:xfrm>
            <a:prstGeom prst="rect">
              <a:avLst/>
            </a:prstGeom>
          </p:spPr>
        </p:pic>
        <p:pic>
          <p:nvPicPr>
            <p:cNvPr id="14" name="Picture 2" descr="C:\Users\DELL\Desktop\7315-2.pn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0341442" y="948718"/>
              <a:ext cx="1167646" cy="1120047"/>
            </a:xfrm>
            <a:prstGeom prst="rect">
              <a:avLst/>
            </a:prstGeom>
            <a:noFill/>
          </p:spPr>
        </p:pic>
        <p:sp>
          <p:nvSpPr>
            <p:cNvPr id="20" name="矩形 18"/>
            <p:cNvSpPr/>
            <p:nvPr/>
          </p:nvSpPr>
          <p:spPr>
            <a:xfrm>
              <a:off x="10280995" y="2200118"/>
              <a:ext cx="204598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            接收器</a:t>
              </a:r>
              <a:endParaRPr lang="zh-CN" altLang="en-US" sz="10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21" name="矩形 18"/>
            <p:cNvSpPr/>
            <p:nvPr/>
          </p:nvSpPr>
          <p:spPr>
            <a:xfrm>
              <a:off x="9248068" y="2149940"/>
              <a:ext cx="571285" cy="299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b="0" dirty="0">
                  <a:solidFill>
                    <a:srgbClr val="FFFFFF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发射器</a:t>
              </a:r>
              <a:endParaRPr lang="en-US" altLang="zh-CN" sz="10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46" name="矩形 18"/>
          <p:cNvSpPr/>
          <p:nvPr/>
        </p:nvSpPr>
        <p:spPr>
          <a:xfrm>
            <a:off x="9533933" y="2568265"/>
            <a:ext cx="204598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0" dirty="0">
                <a:solidFill>
                  <a:srgbClr val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    </a:t>
            </a:r>
            <a:endParaRPr lang="zh-CN" altLang="en-US" sz="1000" b="0" dirty="0">
              <a:solidFill>
                <a:srgbClr val="FFFFFF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0718" y="3316613"/>
            <a:ext cx="12202718" cy="1780660"/>
          </a:xfrm>
          <a:prstGeom prst="rect">
            <a:avLst/>
          </a:prstGeom>
          <a:gradFill>
            <a:gsLst>
              <a:gs pos="0">
                <a:srgbClr val="00966F"/>
              </a:gs>
              <a:gs pos="63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122530" tIns="61265" rIns="122530" bIns="61265"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7677" y="691708"/>
            <a:ext cx="93258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二维码和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RFID</a:t>
            </a:r>
            <a:r>
              <a:rPr lang="zh-CN" altLang="en-US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智能量具管理柜</a:t>
            </a:r>
            <a:r>
              <a:rPr lang="en-US" altLang="zh-CN" sz="3200" dirty="0">
                <a:solidFill>
                  <a:srgbClr val="00684D"/>
                </a:solidFill>
                <a:ea typeface="思源黑体 CN Heavy" panose="020B0A00000000000000" pitchFamily="34" charset="-122"/>
                <a:cs typeface="Arial" panose="020B0604020202020204" pitchFamily="34" charset="0"/>
              </a:rPr>
              <a:t>--7936</a:t>
            </a:r>
            <a:endParaRPr lang="en-US" altLang="zh-CN" sz="3200" dirty="0">
              <a:solidFill>
                <a:srgbClr val="00684D"/>
              </a:solidFill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76"/>
          <a:stretch>
            <a:fillRect/>
          </a:stretch>
        </p:blipFill>
        <p:spPr>
          <a:xfrm>
            <a:off x="2554168" y="1311991"/>
            <a:ext cx="2807245" cy="439911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24486" y="5337920"/>
            <a:ext cx="7262662" cy="1279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适用物料产品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: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贴有二维码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/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条形码或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RFID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标贴的量具与工具</a:t>
            </a:r>
            <a:endParaRPr lang="zh-CN" altLang="en-US" sz="1050" b="0" kern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组合方式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: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支持主柜与多个副柜灵活组合</a:t>
            </a:r>
            <a:endParaRPr lang="zh-CN" altLang="en-US" sz="1050" b="0" kern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空间利用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: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多层隔板与嵌入式型腔设计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可贴编号、名称及指引照片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提升空间利用率并便于快速定位</a:t>
            </a:r>
            <a:endParaRPr lang="zh-CN" altLang="en-US" sz="1050" b="0" kern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识别方式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: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扫描量具二维码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/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条形码标贴或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RFID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信号感应</a:t>
            </a:r>
            <a:endParaRPr lang="zh-CN" altLang="en-US" sz="1050" b="0" kern="0" dirty="0">
              <a:solidFill>
                <a:schemeClr val="bg2">
                  <a:lumMod val="75000"/>
                </a:schemeClr>
              </a:solidFill>
              <a:ea typeface="思源黑体 CN Regular" panose="020B0500000000000000" charset="-122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远程后台管理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: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可远程录入人员与物料信息</a:t>
            </a:r>
            <a:r>
              <a:rPr lang="en-US" altLang="zh-CN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, </a:t>
            </a:r>
            <a:r>
              <a:rPr lang="zh-CN" altLang="en-US" sz="1050" b="0" kern="0" dirty="0">
                <a:solidFill>
                  <a:schemeClr val="bg2">
                    <a:lumMod val="75000"/>
                  </a:schemeClr>
                </a:solidFill>
                <a:ea typeface="思源黑体 CN Regular" panose="020B0500000000000000" charset="-122"/>
                <a:cs typeface="Arial" panose="020B0604020202020204" pitchFamily="34" charset="0"/>
              </a:rPr>
              <a:t>查询库存、存取记录、计量到期、低库存预警、异常邮箱报警并导出报表</a:t>
            </a:r>
            <a:endParaRPr lang="zh-CN" altLang="en-US" sz="1050" b="0" kern="0" dirty="0">
              <a:solidFill>
                <a:schemeClr val="bg2">
                  <a:lumMod val="75000"/>
                </a:schemeClr>
              </a:solidFill>
              <a:effectLst/>
              <a:ea typeface="思源黑体 CN Regular" panose="020B0500000000000000" charset="-122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3"/>
          <a:stretch>
            <a:fillRect/>
          </a:stretch>
        </p:blipFill>
        <p:spPr>
          <a:xfrm>
            <a:off x="6770394" y="1337220"/>
            <a:ext cx="2446177" cy="39587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" y="0"/>
            <a:ext cx="121877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0" y="2981389"/>
            <a:ext cx="12192000" cy="1924051"/>
          </a:xfrm>
          <a:prstGeom prst="rect">
            <a:avLst/>
          </a:prstGeom>
          <a:solidFill>
            <a:srgbClr val="166D54">
              <a:alpha val="87000"/>
            </a:srgbClr>
          </a:solidFill>
          <a:ln w="6350" algn="ctr">
            <a:noFill/>
            <a:round/>
          </a:ln>
        </p:spPr>
        <p:txBody>
          <a:bodyPr rtlCol="0" anchor="ctr"/>
          <a:lstStyle/>
          <a:p>
            <a:pPr algn="ctr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zh-CN" altLang="en-US" sz="1200" b="0" dirty="0">
              <a:latin typeface="Arial" panose="020B0604020202020204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623722" y="3327860"/>
            <a:ext cx="2944556" cy="12311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800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谢谢！</a:t>
            </a:r>
            <a:endParaRPr lang="zh-CN" altLang="en-US" sz="8000" dirty="0">
              <a:solidFill>
                <a:srgbClr val="FFFFFF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10800000">
            <a:off x="0" y="1100859"/>
            <a:ext cx="3898605" cy="1053333"/>
          </a:xfrm>
          <a:prstGeom prst="rect">
            <a:avLst/>
          </a:prstGeom>
          <a:gradFill>
            <a:gsLst>
              <a:gs pos="0">
                <a:srgbClr val="FFFFFF">
                  <a:alpha val="48000"/>
                </a:srgbClr>
              </a:gs>
              <a:gs pos="100000">
                <a:srgbClr val="FFFFFF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3" descr="C:\Users\DELL\Desktop\英示测量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295" y="1220163"/>
            <a:ext cx="2928939" cy="81472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PA" val="v5.2.8"/>
</p:tagLst>
</file>

<file path=ppt/tags/tag3.xml><?xml version="1.0" encoding="utf-8"?>
<p:tagLst xmlns:p="http://schemas.openxmlformats.org/presentationml/2006/main">
  <p:tag name="PA" val="v5.2.8"/>
</p:tagLst>
</file>

<file path=ppt/tags/tag4.xml><?xml version="1.0" encoding="utf-8"?>
<p:tagLst xmlns:p="http://schemas.openxmlformats.org/presentationml/2006/main">
  <p:tag name="PA" val="v5.2.8"/>
</p:tagLst>
</file>

<file path=ppt/tags/tag5.xml><?xml version="1.0" encoding="utf-8"?>
<p:tagLst xmlns:p="http://schemas.openxmlformats.org/presentationml/2006/main">
  <p:tag name="PA" val="v5.2.8"/>
</p:tagLst>
</file>

<file path=ppt/tags/tag6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7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8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9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0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1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2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3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4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5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6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7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8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19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0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1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2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3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4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5.xml><?xml version="1.0" encoding="utf-8"?>
<p:tagLst xmlns:p="http://schemas.openxmlformats.org/presentationml/2006/main">
  <p:tag name="KSO_WM_DIAGRAM_VIRTUALLY_FRAME" val="{&quot;height&quot;:340.67826771653546,&quot;left&quot;:38.65,&quot;top&quot;:181.17173228346456,&quot;width&quot;:845.65}"/>
</p:tagLst>
</file>

<file path=ppt/tags/tag26.xml><?xml version="1.0" encoding="utf-8"?>
<p:tagLst xmlns:p="http://schemas.openxmlformats.org/presentationml/2006/main">
  <p:tag name="KSO_WPP_MARK_KEY" val="46989f3d-a45e-40df-a1e3-a2ff1b87693e"/>
  <p:tag name="COMMONDATA" val="eyJoZGlkIjoiZjUwZDEyY2RmYmJlYzM2ZTkwOWEwMWIwODE1ZjZiMzQifQ=="/>
</p:tagLst>
</file>

<file path=ppt/theme/theme1.xml><?xml version="1.0" encoding="utf-8"?>
<a:theme xmlns:a="http://schemas.openxmlformats.org/drawingml/2006/main" name="英示产品介绍(精简版)--20170807">
  <a:themeElements>
    <a:clrScheme name="標準デザイン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標準デザイン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 cap="flat" cmpd="sng" algn="ctr">
          <a:solidFill>
            <a:srgbClr val="FF0000"/>
          </a:solidFill>
          <a:prstDash val="solid"/>
          <a:miter lim="800000"/>
        </a:ln>
        <a:effectLst>
          <a:outerShdw blurRad="238252" dist="119126" dir="2700001" algn="tl" rotWithShape="0">
            <a:srgbClr val="275B89">
              <a:alpha val="40000"/>
            </a:srgbClr>
          </a:outerShdw>
        </a:effectLst>
      </a:spPr>
      <a:bodyPr lIns="122530" tIns="61265" rIns="122530" bIns="61265"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200" b="0" i="0" u="none" strike="noStrike" kern="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微软雅黑" panose="020B0503020204020204" charset="-122"/>
            <a:ea typeface="微软雅黑" panose="020B0503020204020204" charset="-122"/>
            <a:cs typeface="+mn-ea"/>
            <a:sym typeface="+mn-lt"/>
          </a:defRPr>
        </a:defPPr>
      </a:lstStyle>
    </a:spDef>
    <a:lnDef>
      <a:spPr bwMode="auto">
        <a:solidFill>
          <a:srgbClr val="808000"/>
        </a:solidFill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</a:spPr>
      <a:bodyPr/>
      <a:lstStyle/>
    </a:lnDef>
    <a:txDef>
      <a:spPr>
        <a:noFill/>
      </a:spPr>
      <a:bodyPr wrap="square" rtlCol="0">
        <a:spAutoFit/>
      </a:bodyPr>
      <a:lstStyle>
        <a:defPPr marL="90170" indent="-90170" algn="l">
          <a:lnSpc>
            <a:spcPct val="150000"/>
          </a:lnSpc>
          <a:buFont typeface="Arial" panose="020B0604020202020204" pitchFamily="34" charset="0"/>
          <a:buChar char="•"/>
          <a:defRPr sz="1000" b="0" kern="0" dirty="0">
            <a:latin typeface="+mj-lt"/>
            <a:ea typeface="思源黑体 CN Medium" panose="020B0600000000000000" pitchFamily="34" charset="-122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英示产品介绍(精简版)--20170807</Template>
  <TotalTime>0</TotalTime>
  <Words>4956</Words>
  <Application>WPS 演示</Application>
  <PresentationFormat>宽屏</PresentationFormat>
  <Paragraphs>639</Paragraphs>
  <Slides>31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65" baseType="lpstr">
      <vt:lpstr>Arial</vt:lpstr>
      <vt:lpstr>宋体</vt:lpstr>
      <vt:lpstr>Wingdings</vt:lpstr>
      <vt:lpstr>楷体_GB2312</vt:lpstr>
      <vt:lpstr>微软雅黑</vt:lpstr>
      <vt:lpstr>思源黑体 CN Medium</vt:lpstr>
      <vt:lpstr>Courier New</vt:lpstr>
      <vt:lpstr>HG行書体</vt:lpstr>
      <vt:lpstr>Yu Gothic</vt:lpstr>
      <vt:lpstr>HGPSoeiKakugothicUB</vt:lpstr>
      <vt:lpstr>Tahoma</vt:lpstr>
      <vt:lpstr>MS PGothic</vt:lpstr>
      <vt:lpstr>Arial</vt:lpstr>
      <vt:lpstr>思源黑体 CN Regular</vt:lpstr>
      <vt:lpstr>Roboto Regular</vt:lpstr>
      <vt:lpstr>Arial Black</vt:lpstr>
      <vt:lpstr>思源黑体 CN Heavy</vt:lpstr>
      <vt:lpstr>思源黑体</vt:lpstr>
      <vt:lpstr>Arial Unicode MS</vt:lpstr>
      <vt:lpstr>思源黑体 CN Normal</vt:lpstr>
      <vt:lpstr>Times New Roman</vt:lpstr>
      <vt:lpstr>思源黑体 Medium</vt:lpstr>
      <vt:lpstr>Calibri</vt:lpstr>
      <vt:lpstr>等线</vt:lpstr>
      <vt:lpstr>思源黑体 CN Bold</vt:lpstr>
      <vt:lpstr>Helvetica</vt:lpstr>
      <vt:lpstr>MiSans</vt:lpstr>
      <vt:lpstr>思源黑体 Normal</vt:lpstr>
      <vt:lpstr>126-CAI978</vt:lpstr>
      <vt:lpstr>Calibri Light</vt:lpstr>
      <vt:lpstr>等线 Light</vt:lpstr>
      <vt:lpstr>Roboto</vt:lpstr>
      <vt:lpstr>英示产品介绍(精简版)--20170807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carrot</cp:lastModifiedBy>
  <cp:revision>8454</cp:revision>
  <dcterms:created xsi:type="dcterms:W3CDTF">2017-08-25T01:34:00Z</dcterms:created>
  <dcterms:modified xsi:type="dcterms:W3CDTF">2026-06-24T02:08:10Z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eyword">
    <vt:lpwstr/>
  </property>
  <property fmtid="{D5CDD505-2E9C-101B-9397-08002B2CF9AE}" pid="3" name="Summary">
    <vt:lpwstr/>
  </property>
  <property fmtid="{D5CDD505-2E9C-101B-9397-08002B2CF9AE}" pid="4" name="KSOProductBuildVer">
    <vt:lpwstr>2052-12.1.0.26895</vt:lpwstr>
  </property>
  <property fmtid="{D5CDD505-2E9C-101B-9397-08002B2CF9AE}" pid="5" name="ICV">
    <vt:lpwstr>9BE006DAB5DD432E9CAE33AC1F88B4EB_13</vt:lpwstr>
  </property>
</Properties>
</file>